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saveSubsetFonts="1">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Lst>
  <p:sldSz cy="8229600" cx="14630400"/>
  <p:notesSz cx="8229600" cy="14630400"/>
  <p:defaultTextStyle>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horzBarState="maximized">
    <p:restoredLeft sz="15611"/>
    <p:restoredTop sz="94610"/>
  </p:normalViewPr>
  <p:slideViewPr>
    <p:cSldViewPr snapToGrid="0" snapToObjects="1">
      <p:cViewPr varScale="1">
        <p:scale>
          <a:sx n="57" d="100"/>
          <a:sy n="57" d="100"/>
        </p:scale>
        <p:origin x="804" y="84"/>
      </p:cViewPr>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tableStyles" Target="tableStyles.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s>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37" name=""/>
        <p:cNvGrpSpPr/>
        <p:nvPr/>
      </p:nvGrpSpPr>
      <p:grpSpPr>
        <a:xfrm>
          <a:off x="0" y="0"/>
          <a:ext cx="0" cy="0"/>
          <a:chOff x="0" y="0"/>
          <a:chExt cx="0" cy="0"/>
        </a:xfrm>
      </p:grpSpPr>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33" name=""/>
        <p:cNvGrpSpPr/>
        <p:nvPr/>
      </p:nvGrpSpPr>
      <p:grpSpPr>
        <a:xfrm>
          <a:off x="0" y="0"/>
          <a:ext cx="0" cy="0"/>
          <a:chOff x="0" y="0"/>
          <a:chExt cx="0" cy="0"/>
        </a:xfrm>
      </p:grpSpPr>
      <p:sp>
        <p:nvSpPr>
          <p:cNvPr id="1048673" name="Slide Image Placeholder 1"/>
          <p:cNvSpPr>
            <a:spLocks noChangeAspect="1" noRot="1" noGrp="1"/>
          </p:cNvSpPr>
          <p:nvPr>
            <p:ph type="sldImg"/>
          </p:nvPr>
        </p:nvSpPr>
        <p:spPr/>
      </p:sp>
      <p:sp>
        <p:nvSpPr>
          <p:cNvPr id="1048674" name="Notes Placeholder 2"/>
          <p:cNvSpPr>
            <a:spLocks noGrp="1"/>
          </p:cNvSpPr>
          <p:nvPr>
            <p:ph type="body" idx="1"/>
          </p:nvPr>
        </p:nvSpPr>
        <p:spPr/>
        <p:txBody>
          <a:bodyPr/>
          <a:p>
            <a:endParaRPr dirty="0" lang="en-US"/>
          </a:p>
        </p:txBody>
      </p:sp>
      <p:sp>
        <p:nvSpPr>
          <p:cNvPr id="1048675" name="Slide Number Placeholder 3"/>
          <p:cNvSpPr>
            <a:spLocks noGrp="1"/>
          </p:cNvSpPr>
          <p:nvPr>
            <p:ph type="sldNum" sz="quarter" idx="10"/>
          </p:nvPr>
        </p:nvSpPr>
        <p:spPr/>
        <p:txBody>
          <a:bodyPr/>
          <a:p>
            <a:fld id="{F7021451-1387-4CA6-816F-3879F97B5CBC}" type="slidenum">
              <a:rPr lang="en-US"/>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27" name=""/>
        <p:cNvGrpSpPr/>
        <p:nvPr/>
      </p:nvGrpSpPr>
      <p:grpSpPr>
        <a:xfrm>
          <a:off x="0" y="0"/>
          <a:ext cx="0" cy="0"/>
          <a:chOff x="0" y="0"/>
          <a:chExt cx="0" cy="0"/>
        </a:xfrm>
      </p:grpSpPr>
      <p:sp>
        <p:nvSpPr>
          <p:cNvPr id="1048642" name="Slide Image Placeholder 1"/>
          <p:cNvSpPr>
            <a:spLocks noChangeAspect="1" noRot="1" noGrp="1"/>
          </p:cNvSpPr>
          <p:nvPr>
            <p:ph type="sldImg"/>
          </p:nvPr>
        </p:nvSpPr>
        <p:spPr/>
      </p:sp>
      <p:sp>
        <p:nvSpPr>
          <p:cNvPr id="1048643" name="Notes Placeholder 2"/>
          <p:cNvSpPr>
            <a:spLocks noGrp="1"/>
          </p:cNvSpPr>
          <p:nvPr>
            <p:ph type="body" idx="1"/>
          </p:nvPr>
        </p:nvSpPr>
        <p:spPr/>
        <p:txBody>
          <a:bodyPr/>
          <a:p>
            <a:endParaRPr dirty="0" lang="en-US"/>
          </a:p>
        </p:txBody>
      </p:sp>
      <p:sp>
        <p:nvSpPr>
          <p:cNvPr id="1048644" name="Slide Number Placeholder 3"/>
          <p:cNvSpPr>
            <a:spLocks noGrp="1"/>
          </p:cNvSpPr>
          <p:nvPr>
            <p:ph type="sldNum" sz="quarter" idx="10"/>
          </p:nvPr>
        </p:nvSpPr>
        <p:spPr/>
        <p:txBody>
          <a:bodyPr/>
          <a:p>
            <a:fld id="{F7021451-1387-4CA6-816F-3879F97B5CBC}"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21" name=""/>
        <p:cNvGrpSpPr/>
        <p:nvPr/>
      </p:nvGrpSpPr>
      <p:grpSpPr>
        <a:xfrm>
          <a:off x="0" y="0"/>
          <a:ext cx="0" cy="0"/>
          <a:chOff x="0" y="0"/>
          <a:chExt cx="0" cy="0"/>
        </a:xfrm>
      </p:grpSpPr>
      <p:sp>
        <p:nvSpPr>
          <p:cNvPr id="1048613" name="Slide Image Placeholder 1"/>
          <p:cNvSpPr>
            <a:spLocks noChangeAspect="1" noRot="1" noGrp="1"/>
          </p:cNvSpPr>
          <p:nvPr>
            <p:ph type="sldImg"/>
          </p:nvPr>
        </p:nvSpPr>
        <p:spPr/>
      </p:sp>
      <p:sp>
        <p:nvSpPr>
          <p:cNvPr id="1048614" name="Notes Placeholder 2"/>
          <p:cNvSpPr>
            <a:spLocks noGrp="1"/>
          </p:cNvSpPr>
          <p:nvPr>
            <p:ph type="body" idx="1"/>
          </p:nvPr>
        </p:nvSpPr>
        <p:spPr/>
        <p:txBody>
          <a:bodyPr/>
          <a:p>
            <a:endParaRPr dirty="0" lang="en-US"/>
          </a:p>
        </p:txBody>
      </p:sp>
      <p:sp>
        <p:nvSpPr>
          <p:cNvPr id="1048615" name="Slide Number Placeholder 3"/>
          <p:cNvSpPr>
            <a:spLocks noGrp="1"/>
          </p:cNvSpPr>
          <p:nvPr>
            <p:ph type="sldNum" sz="quarter" idx="10"/>
          </p:nvPr>
        </p:nvSpPr>
        <p:spPr/>
        <p:txBody>
          <a:bodyPr/>
          <a:p>
            <a:fld id="{F7021451-1387-4CA6-816F-3879F97B5CBC}"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5" name=""/>
        <p:cNvGrpSpPr/>
        <p:nvPr/>
      </p:nvGrpSpPr>
      <p:grpSpPr>
        <a:xfrm>
          <a:off x="0" y="0"/>
          <a:ext cx="0" cy="0"/>
          <a:chOff x="0" y="0"/>
          <a:chExt cx="0" cy="0"/>
        </a:xfrm>
      </p:grpSpPr>
      <p:sp>
        <p:nvSpPr>
          <p:cNvPr id="1048581" name="Slide Image Placeholder 1"/>
          <p:cNvSpPr>
            <a:spLocks noChangeAspect="1" noRot="1" noGrp="1"/>
          </p:cNvSpPr>
          <p:nvPr>
            <p:ph type="sldImg"/>
          </p:nvPr>
        </p:nvSpPr>
        <p:spPr/>
      </p:sp>
      <p:sp>
        <p:nvSpPr>
          <p:cNvPr id="1048582" name="Notes Placeholder 2"/>
          <p:cNvSpPr>
            <a:spLocks noGrp="1"/>
          </p:cNvSpPr>
          <p:nvPr>
            <p:ph type="body" idx="1"/>
          </p:nvPr>
        </p:nvSpPr>
        <p:spPr/>
        <p:txBody>
          <a:bodyPr/>
          <a:p>
            <a:endParaRPr dirty="0" lang="en-US"/>
          </a:p>
        </p:txBody>
      </p:sp>
      <p:sp>
        <p:nvSpPr>
          <p:cNvPr id="1048583" name="Slide Number Placeholder 3"/>
          <p:cNvSpPr>
            <a:spLocks noGrp="1"/>
          </p:cNvSpPr>
          <p:nvPr>
            <p:ph type="sldNum" sz="quarter" idx="10"/>
          </p:nvPr>
        </p:nvSpPr>
        <p:spPr/>
        <p:txBody>
          <a:bodyPr/>
          <a:p>
            <a:fld id="{F7021451-1387-4CA6-816F-3879F97B5CBC}"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8" name=""/>
        <p:cNvGrpSpPr/>
        <p:nvPr/>
      </p:nvGrpSpPr>
      <p:grpSpPr>
        <a:xfrm>
          <a:off x="0" y="0"/>
          <a:ext cx="0" cy="0"/>
          <a:chOff x="0" y="0"/>
          <a:chExt cx="0" cy="0"/>
        </a:xfrm>
      </p:grpSpPr>
      <p:sp>
        <p:nvSpPr>
          <p:cNvPr id="1048600" name="Slide Image Placeholder 1"/>
          <p:cNvSpPr>
            <a:spLocks noChangeAspect="1" noRot="1" noGrp="1"/>
          </p:cNvSpPr>
          <p:nvPr>
            <p:ph type="sldImg"/>
          </p:nvPr>
        </p:nvSpPr>
        <p:spPr/>
      </p:sp>
      <p:sp>
        <p:nvSpPr>
          <p:cNvPr id="1048601" name="Notes Placeholder 2"/>
          <p:cNvSpPr>
            <a:spLocks noGrp="1"/>
          </p:cNvSpPr>
          <p:nvPr>
            <p:ph type="body" idx="1"/>
          </p:nvPr>
        </p:nvSpPr>
        <p:spPr/>
        <p:txBody>
          <a:bodyPr/>
          <a:p>
            <a:endParaRPr dirty="0" lang="en-US"/>
          </a:p>
        </p:txBody>
      </p:sp>
      <p:sp>
        <p:nvSpPr>
          <p:cNvPr id="1048602" name="Slide Number Placeholder 3"/>
          <p:cNvSpPr>
            <a:spLocks noGrp="1"/>
          </p:cNvSpPr>
          <p:nvPr>
            <p:ph type="sldNum" sz="quarter" idx="10"/>
          </p:nvPr>
        </p:nvSpPr>
        <p:spPr/>
        <p:txBody>
          <a:bodyPr/>
          <a:p>
            <a:fld id="{F7021451-1387-4CA6-816F-3879F97B5CBC}"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24" name=""/>
        <p:cNvGrpSpPr/>
        <p:nvPr/>
      </p:nvGrpSpPr>
      <p:grpSpPr>
        <a:xfrm>
          <a:off x="0" y="0"/>
          <a:ext cx="0" cy="0"/>
          <a:chOff x="0" y="0"/>
          <a:chExt cx="0" cy="0"/>
        </a:xfrm>
      </p:grpSpPr>
      <p:sp>
        <p:nvSpPr>
          <p:cNvPr id="1048633" name="Slide Image Placeholder 1"/>
          <p:cNvSpPr>
            <a:spLocks noChangeAspect="1" noRot="1" noGrp="1"/>
          </p:cNvSpPr>
          <p:nvPr>
            <p:ph type="sldImg"/>
          </p:nvPr>
        </p:nvSpPr>
        <p:spPr/>
      </p:sp>
      <p:sp>
        <p:nvSpPr>
          <p:cNvPr id="1048634" name="Notes Placeholder 2"/>
          <p:cNvSpPr>
            <a:spLocks noGrp="1"/>
          </p:cNvSpPr>
          <p:nvPr>
            <p:ph type="body" idx="1"/>
          </p:nvPr>
        </p:nvSpPr>
        <p:spPr/>
        <p:txBody>
          <a:bodyPr/>
          <a:p>
            <a:endParaRPr dirty="0" lang="en-US"/>
          </a:p>
        </p:txBody>
      </p:sp>
      <p:sp>
        <p:nvSpPr>
          <p:cNvPr id="1048635" name="Slide Number Placeholder 3"/>
          <p:cNvSpPr>
            <a:spLocks noGrp="1"/>
          </p:cNvSpPr>
          <p:nvPr>
            <p:ph type="sldNum" sz="quarter" idx="10"/>
          </p:nvPr>
        </p:nvSpPr>
        <p:spPr/>
        <p:txBody>
          <a:bodyPr/>
          <a:p>
            <a:fld id="{F7021451-1387-4CA6-816F-3879F97B5CBC}"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665" name="Slide Image Placeholder 1"/>
          <p:cNvSpPr>
            <a:spLocks noChangeAspect="1" noRot="1" noGrp="1"/>
          </p:cNvSpPr>
          <p:nvPr>
            <p:ph type="sldImg"/>
          </p:nvPr>
        </p:nvSpPr>
        <p:spPr/>
      </p:sp>
      <p:sp>
        <p:nvSpPr>
          <p:cNvPr id="1048666" name="Notes Placeholder 2"/>
          <p:cNvSpPr>
            <a:spLocks noGrp="1"/>
          </p:cNvSpPr>
          <p:nvPr>
            <p:ph type="body" idx="1"/>
          </p:nvPr>
        </p:nvSpPr>
        <p:spPr/>
        <p:txBody>
          <a:bodyPr/>
          <a:p>
            <a:endParaRPr dirty="0" lang="en-US"/>
          </a:p>
        </p:txBody>
      </p:sp>
      <p:sp>
        <p:nvSpPr>
          <p:cNvPr id="1048667" name="Slide Number Placeholder 3"/>
          <p:cNvSpPr>
            <a:spLocks noGrp="1"/>
          </p:cNvSpPr>
          <p:nvPr>
            <p:ph type="sldNum" sz="quarter" idx="10"/>
          </p:nvPr>
        </p:nvSpPr>
        <p:spPr/>
        <p:txBody>
          <a:bodyPr/>
          <a:p>
            <a:fld id="{F7021451-1387-4CA6-816F-3879F97B5CBC}"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36" name=""/>
        <p:cNvGrpSpPr/>
        <p:nvPr/>
      </p:nvGrpSpPr>
      <p:grpSpPr>
        <a:xfrm>
          <a:off x="0" y="0"/>
          <a:ext cx="0" cy="0"/>
          <a:chOff x="0" y="0"/>
          <a:chExt cx="0" cy="0"/>
        </a:xfrm>
      </p:grpSpPr>
      <p:sp>
        <p:nvSpPr>
          <p:cNvPr id="1048683" name="Slide Image Placeholder 1"/>
          <p:cNvSpPr>
            <a:spLocks noChangeAspect="1" noRot="1" noGrp="1"/>
          </p:cNvSpPr>
          <p:nvPr>
            <p:ph type="sldImg"/>
          </p:nvPr>
        </p:nvSpPr>
        <p:spPr/>
      </p:sp>
      <p:sp>
        <p:nvSpPr>
          <p:cNvPr id="1048684" name="Notes Placeholder 2"/>
          <p:cNvSpPr>
            <a:spLocks noGrp="1"/>
          </p:cNvSpPr>
          <p:nvPr>
            <p:ph type="body" idx="1"/>
          </p:nvPr>
        </p:nvSpPr>
        <p:spPr/>
        <p:txBody>
          <a:bodyPr/>
          <a:p>
            <a:endParaRPr dirty="0" lang="en-US"/>
          </a:p>
        </p:txBody>
      </p:sp>
      <p:sp>
        <p:nvSpPr>
          <p:cNvPr id="1048685" name="Slide Number Placeholder 3"/>
          <p:cNvSpPr>
            <a:spLocks noGrp="1"/>
          </p:cNvSpPr>
          <p:nvPr>
            <p:ph type="sldNum" sz="quarter" idx="10"/>
          </p:nvPr>
        </p:nvSpPr>
        <p:spPr/>
        <p:txBody>
          <a:bodyPr/>
          <a:p>
            <a:fld id="{F7021451-1387-4CA6-816F-3879F97B5CBC}" type="slidenum">
              <a:rPr lang="en-US"/>
              <a:t>8</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2"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0" name=""/>
        <p:cNvGrpSpPr/>
        <p:nvPr/>
      </p:nvGrpSpPr>
      <p:grpSpPr>
        <a:xfrm>
          <a:off x="0" y="0"/>
          <a:ext cx="0" cy="0"/>
          <a:chOff x="0" y="0"/>
          <a:chExt cx="0" cy="0"/>
        </a:xfrm>
      </p:grpSpPr>
    </p:spTree>
  </p:cSld>
  <p:clrMap accent1="accent1" accent2="accent2" accent3="accent3" accent4="accent4" accent5="accent5" accent6="accent6" bg1="lt1" bg2="lt2" tx1="dk1" tx2="dk2" hlink="hlink" folHlink="folHlink"/>
  <p:sldLayoutIdLst>
    <p:sldLayoutId id="2147483649" r:id="rId1"/>
  </p:sldLayoutIdLst>
  <p:hf dt="0" ftr="0" hdr="0" sldNum="0"/>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slideLayout" Target="../slideLayouts/slideLayout1.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image" Target="../media/image11.jpeg"/><Relationship Id="rId5" Type="http://schemas.openxmlformats.org/officeDocument/2006/relationships/image" Target="../media/image12.jpeg"/><Relationship Id="rId6" Type="http://schemas.openxmlformats.org/officeDocument/2006/relationships/slideLayout" Target="../slideLayouts/slideLayout1.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31" name=""/>
        <p:cNvGrpSpPr/>
        <p:nvPr/>
      </p:nvGrpSpPr>
      <p:grpSpPr>
        <a:xfrm>
          <a:off x="0" y="0"/>
          <a:ext cx="0" cy="0"/>
          <a:chOff x="0" y="0"/>
          <a:chExt cx="0" cy="0"/>
        </a:xfrm>
      </p:grpSpPr>
      <p:sp>
        <p:nvSpPr>
          <p:cNvPr id="1048668" name="Shape 0"/>
          <p:cNvSpPr/>
          <p:nvPr/>
        </p:nvSpPr>
        <p:spPr>
          <a:xfrm>
            <a:off x="0" y="0"/>
            <a:ext cx="14630400" cy="8229600"/>
          </a:xfrm>
          <a:prstGeom prst="rect"/>
          <a:solidFill>
            <a:srgbClr val="0C0C0C"/>
          </a:solidFill>
        </p:spPr>
      </p:sp>
      <p:sp>
        <p:nvSpPr>
          <p:cNvPr id="1048669" name="Shape 1"/>
          <p:cNvSpPr/>
          <p:nvPr/>
        </p:nvSpPr>
        <p:spPr>
          <a:xfrm>
            <a:off x="0" y="0"/>
            <a:ext cx="14630400" cy="8229600"/>
          </a:xfrm>
          <a:prstGeom prst="rect"/>
          <a:solidFill>
            <a:srgbClr val="272525"/>
          </a:solidFill>
          <a:ln w="7620">
            <a:solidFill>
              <a:srgbClr val="565151"/>
            </a:solidFill>
            <a:prstDash val="solid"/>
          </a:ln>
        </p:spPr>
      </p:sp>
      <p:pic>
        <p:nvPicPr>
          <p:cNvPr id="2097164"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70" name="Shape 2"/>
          <p:cNvSpPr/>
          <p:nvPr/>
        </p:nvSpPr>
        <p:spPr>
          <a:xfrm>
            <a:off x="0" y="0"/>
            <a:ext cx="14630400" cy="8229600"/>
          </a:xfrm>
          <a:prstGeom prst="rect"/>
          <a:solidFill>
            <a:srgbClr val="272525">
              <a:alpha val="80000"/>
            </a:srgbClr>
          </a:solidFill>
        </p:spPr>
      </p:sp>
      <p:sp>
        <p:nvSpPr>
          <p:cNvPr id="1048671" name="Text 3"/>
          <p:cNvSpPr/>
          <p:nvPr/>
        </p:nvSpPr>
        <p:spPr>
          <a:xfrm>
            <a:off x="989648" y="2788563"/>
            <a:ext cx="12640389" cy="989648"/>
          </a:xfrm>
          <a:prstGeom prst="rect"/>
          <a:noFill/>
        </p:spPr>
        <p:txBody>
          <a:bodyPr anchor="t" rtlCol="0" wrap="none"/>
          <a:p>
            <a:pPr indent="0" marL="0">
              <a:lnSpc>
                <a:spcPts val="7793"/>
              </a:lnSpc>
              <a:buNone/>
            </a:pPr>
            <a:r>
              <a:rPr b="1" dirty="0" sz="6235" kern="0" lang="en-US" spc="-187">
                <a:solidFill>
                  <a:srgbClr val="FFFFFF"/>
                </a:solidFill>
                <a:latin typeface="Inter" pitchFamily="34" charset="0"/>
                <a:ea typeface="Inter" pitchFamily="34" charset="-122"/>
                <a:cs typeface="Inter" pitchFamily="34" charset="-120"/>
              </a:rPr>
              <a:t>SERVERLESS IMAGE PROCESSING</a:t>
            </a:r>
            <a:endParaRPr dirty="0" sz="6235" lang="en-US"/>
          </a:p>
        </p:txBody>
      </p:sp>
      <p:sp>
        <p:nvSpPr>
          <p:cNvPr id="1048672" name="Text 4"/>
          <p:cNvSpPr/>
          <p:nvPr/>
        </p:nvSpPr>
        <p:spPr>
          <a:xfrm>
            <a:off x="989648" y="4174093"/>
            <a:ext cx="12651105" cy="1266944"/>
          </a:xfrm>
          <a:prstGeom prst="rect"/>
          <a:noFill/>
        </p:spPr>
        <p:txBody>
          <a:bodyPr anchor="t" rtlCol="0" wrap="square"/>
          <a:p>
            <a:pPr indent="0" marL="0">
              <a:lnSpc>
                <a:spcPts val="3325"/>
              </a:lnSpc>
              <a:buNone/>
            </a:pPr>
            <a:r>
              <a:rPr dirty="0" sz="2078" kern="0" lang="en-US" spc="-42">
                <a:solidFill>
                  <a:srgbClr val="E5E0DF"/>
                </a:solidFill>
                <a:latin typeface="Inter" pitchFamily="34" charset="0"/>
                <a:ea typeface="Inter" pitchFamily="34" charset="-122"/>
                <a:cs typeface="Inter" pitchFamily="34" charset="-120"/>
              </a:rPr>
              <a:t>Discover the power of AWS serverless image processing, an innovative solution that improves efficiency, scalability, and user satisfaction. With serverless image processing, you'll be able to process images faster and more reliably than ever before.</a:t>
            </a:r>
            <a:endParaRPr dirty="0" sz="2078"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25" name=""/>
        <p:cNvGrpSpPr/>
        <p:nvPr/>
      </p:nvGrpSpPr>
      <p:grpSpPr>
        <a:xfrm>
          <a:off x="0" y="0"/>
          <a:ext cx="0" cy="0"/>
          <a:chOff x="0" y="0"/>
          <a:chExt cx="0" cy="0"/>
        </a:xfrm>
      </p:grpSpPr>
      <p:sp>
        <p:nvSpPr>
          <p:cNvPr id="1048636" name="Shape 0"/>
          <p:cNvSpPr/>
          <p:nvPr/>
        </p:nvSpPr>
        <p:spPr>
          <a:xfrm>
            <a:off x="0" y="0"/>
            <a:ext cx="14630400" cy="8229600"/>
          </a:xfrm>
          <a:prstGeom prst="rect"/>
          <a:solidFill>
            <a:srgbClr val="0C0C0C"/>
          </a:solidFill>
        </p:spPr>
      </p:sp>
      <p:sp>
        <p:nvSpPr>
          <p:cNvPr id="1048637" name="Shape 1"/>
          <p:cNvSpPr/>
          <p:nvPr/>
        </p:nvSpPr>
        <p:spPr>
          <a:xfrm>
            <a:off x="0" y="0"/>
            <a:ext cx="14630400" cy="8229600"/>
          </a:xfrm>
          <a:prstGeom prst="rect"/>
          <a:solidFill>
            <a:srgbClr val="272525"/>
          </a:solidFill>
          <a:ln w="7620">
            <a:solidFill>
              <a:srgbClr val="565151"/>
            </a:solidFill>
            <a:prstDash val="solid"/>
          </a:ln>
        </p:spPr>
      </p:sp>
      <p:pic>
        <p:nvPicPr>
          <p:cNvPr id="2097161"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38" name="Shape 2"/>
          <p:cNvSpPr/>
          <p:nvPr/>
        </p:nvSpPr>
        <p:spPr>
          <a:xfrm>
            <a:off x="0" y="0"/>
            <a:ext cx="14630400" cy="8229600"/>
          </a:xfrm>
          <a:prstGeom prst="rect"/>
          <a:solidFill>
            <a:srgbClr val="272525">
              <a:alpha val="80000"/>
            </a:srgbClr>
          </a:solidFill>
        </p:spPr>
      </p:sp>
      <p:sp>
        <p:nvSpPr>
          <p:cNvPr id="1048639" name="Text 3"/>
          <p:cNvSpPr/>
          <p:nvPr/>
        </p:nvSpPr>
        <p:spPr>
          <a:xfrm>
            <a:off x="989648" y="2240875"/>
            <a:ext cx="6334244" cy="989648"/>
          </a:xfrm>
          <a:prstGeom prst="rect"/>
          <a:noFill/>
        </p:spPr>
        <p:txBody>
          <a:bodyPr anchor="t" rtlCol="0" wrap="none"/>
          <a:p>
            <a:pPr indent="0" marL="0">
              <a:lnSpc>
                <a:spcPts val="7793"/>
              </a:lnSpc>
              <a:buNone/>
            </a:pPr>
            <a:r>
              <a:rPr b="1" dirty="0" sz="6235" kern="0" lang="en-US" spc="-187">
                <a:solidFill>
                  <a:srgbClr val="FFFFFF"/>
                </a:solidFill>
                <a:latin typeface="Inter" pitchFamily="34" charset="0"/>
                <a:ea typeface="Inter" pitchFamily="34" charset="-122"/>
                <a:cs typeface="Inter" pitchFamily="34" charset="-120"/>
              </a:rPr>
              <a:t>OUR AIM</a:t>
            </a:r>
            <a:endParaRPr dirty="0" sz="6235" lang="en-US"/>
          </a:p>
        </p:txBody>
      </p:sp>
      <p:sp>
        <p:nvSpPr>
          <p:cNvPr id="1048640" name="Shape 4"/>
          <p:cNvSpPr/>
          <p:nvPr/>
        </p:nvSpPr>
        <p:spPr>
          <a:xfrm>
            <a:off x="989648" y="3626406"/>
            <a:ext cx="12651105" cy="2362200"/>
          </a:xfrm>
          <a:prstGeom prst="roundRect">
            <a:avLst>
              <a:gd name="adj" fmla="val 2323"/>
            </a:avLst>
          </a:prstGeom>
          <a:solidFill>
            <a:srgbClr val="032349"/>
          </a:solidFill>
        </p:spPr>
      </p:sp>
      <p:pic>
        <p:nvPicPr>
          <p:cNvPr id="2097162" name="Image 1" descr="preencoded.png"/>
          <p:cNvPicPr>
            <a:picLocks noChangeAspect="1"/>
          </p:cNvPicPr>
          <p:nvPr/>
        </p:nvPicPr>
        <p:blipFill>
          <a:blip xmlns:r="http://schemas.openxmlformats.org/officeDocument/2006/relationships" r:embed="rId2"/>
          <a:stretch>
            <a:fillRect/>
          </a:stretch>
        </p:blipFill>
        <p:spPr>
          <a:xfrm>
            <a:off x="1253490" y="4030147"/>
            <a:ext cx="329803" cy="263843"/>
          </a:xfrm>
          <a:prstGeom prst="rect"/>
        </p:spPr>
      </p:pic>
      <p:sp>
        <p:nvSpPr>
          <p:cNvPr id="1048641" name="Text 5"/>
          <p:cNvSpPr/>
          <p:nvPr/>
        </p:nvSpPr>
        <p:spPr>
          <a:xfrm>
            <a:off x="1847136" y="3929896"/>
            <a:ext cx="11529774" cy="1689259"/>
          </a:xfrm>
          <a:prstGeom prst="rect"/>
          <a:noFill/>
        </p:spPr>
        <p:txBody>
          <a:bodyPr anchor="t" rtlCol="0" wrap="square"/>
          <a:p>
            <a:pPr indent="0" marL="0">
              <a:lnSpc>
                <a:spcPts val="3325"/>
              </a:lnSpc>
              <a:buNone/>
            </a:pPr>
            <a:r>
              <a:rPr dirty="0" sz="2078" kern="0" lang="en-US" spc="-42">
                <a:solidFill>
                  <a:srgbClr val="FFFFFF"/>
                </a:solidFill>
                <a:latin typeface="Inter" pitchFamily="34" charset="0"/>
                <a:ea typeface="Inter" pitchFamily="34" charset="-122"/>
                <a:cs typeface="Inter" pitchFamily="34" charset="-120"/>
              </a:rPr>
              <a:t>Our aim was to create a serverless solution that automates image processing tasks, ensuring top-tier performance. Our solution offers automatic resizing, compression, and format conversion for user-uploaded images. By adopting serverless architecture, we achieved scalability, cost-effectiveness, and streamlined development.</a:t>
            </a:r>
            <a:endParaRPr dirty="0" sz="2078"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9" name=""/>
        <p:cNvGrpSpPr/>
        <p:nvPr/>
      </p:nvGrpSpPr>
      <p:grpSpPr>
        <a:xfrm>
          <a:off x="0" y="0"/>
          <a:ext cx="0" cy="0"/>
          <a:chOff x="0" y="0"/>
          <a:chExt cx="0" cy="0"/>
        </a:xfrm>
      </p:grpSpPr>
      <p:sp>
        <p:nvSpPr>
          <p:cNvPr id="1048603" name="Shape 0"/>
          <p:cNvSpPr/>
          <p:nvPr/>
        </p:nvSpPr>
        <p:spPr>
          <a:xfrm>
            <a:off x="0" y="0"/>
            <a:ext cx="14630400" cy="8229600"/>
          </a:xfrm>
          <a:prstGeom prst="rect"/>
          <a:solidFill>
            <a:srgbClr val="0C0C0C"/>
          </a:solidFill>
        </p:spPr>
      </p:sp>
      <p:sp>
        <p:nvSpPr>
          <p:cNvPr id="1048604" name="Shape 1"/>
          <p:cNvSpPr/>
          <p:nvPr/>
        </p:nvSpPr>
        <p:spPr>
          <a:xfrm>
            <a:off x="0" y="0"/>
            <a:ext cx="14630400" cy="8229600"/>
          </a:xfrm>
          <a:prstGeom prst="rect"/>
          <a:solidFill>
            <a:srgbClr val="272525"/>
          </a:solidFill>
          <a:ln w="7620">
            <a:solidFill>
              <a:srgbClr val="565151"/>
            </a:solidFill>
            <a:prstDash val="solid"/>
          </a:ln>
        </p:spPr>
      </p:sp>
      <p:pic>
        <p:nvPicPr>
          <p:cNvPr id="2097156"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05" name="Shape 2"/>
          <p:cNvSpPr/>
          <p:nvPr/>
        </p:nvSpPr>
        <p:spPr>
          <a:xfrm>
            <a:off x="0" y="0"/>
            <a:ext cx="14630400" cy="8229600"/>
          </a:xfrm>
          <a:prstGeom prst="rect"/>
          <a:solidFill>
            <a:srgbClr val="272525">
              <a:alpha val="80000"/>
            </a:srgbClr>
          </a:solidFill>
        </p:spPr>
      </p:sp>
      <p:sp>
        <p:nvSpPr>
          <p:cNvPr id="1048606" name="Text 3"/>
          <p:cNvSpPr/>
          <p:nvPr/>
        </p:nvSpPr>
        <p:spPr>
          <a:xfrm>
            <a:off x="989648" y="940237"/>
            <a:ext cx="5278517" cy="824746"/>
          </a:xfrm>
          <a:prstGeom prst="rect"/>
          <a:noFill/>
        </p:spPr>
        <p:txBody>
          <a:bodyPr anchor="t" rtlCol="0" wrap="none"/>
          <a:p>
            <a:pPr indent="0" marL="0">
              <a:lnSpc>
                <a:spcPts val="6494"/>
              </a:lnSpc>
              <a:buNone/>
            </a:pPr>
            <a:r>
              <a:rPr b="1" dirty="0" sz="5195" kern="0" lang="en-US" spc="-156">
                <a:solidFill>
                  <a:srgbClr val="FFFFFF"/>
                </a:solidFill>
                <a:latin typeface="Inter" pitchFamily="34" charset="0"/>
                <a:ea typeface="Inter" pitchFamily="34" charset="-122"/>
                <a:cs typeface="Inter" pitchFamily="34" charset="-120"/>
              </a:rPr>
              <a:t>How it Works</a:t>
            </a:r>
            <a:endParaRPr dirty="0" sz="5195" lang="en-US"/>
          </a:p>
        </p:txBody>
      </p:sp>
      <p:pic>
        <p:nvPicPr>
          <p:cNvPr id="2097157" name="Image 1" descr="preencoded.png"/>
          <p:cNvPicPr>
            <a:picLocks noChangeAspect="1"/>
          </p:cNvPicPr>
          <p:nvPr/>
        </p:nvPicPr>
        <p:blipFill>
          <a:blip xmlns:r="http://schemas.openxmlformats.org/officeDocument/2006/relationships" r:embed="rId2"/>
          <a:stretch>
            <a:fillRect/>
          </a:stretch>
        </p:blipFill>
        <p:spPr>
          <a:xfrm>
            <a:off x="989648" y="2160865"/>
            <a:ext cx="3953113" cy="2443163"/>
          </a:xfrm>
          <a:prstGeom prst="rect"/>
        </p:spPr>
      </p:pic>
      <p:sp>
        <p:nvSpPr>
          <p:cNvPr id="1048607" name="Text 4"/>
          <p:cNvSpPr/>
          <p:nvPr/>
        </p:nvSpPr>
        <p:spPr>
          <a:xfrm>
            <a:off x="989648" y="4933831"/>
            <a:ext cx="3060383" cy="412313"/>
          </a:xfrm>
          <a:prstGeom prst="rect"/>
          <a:noFill/>
        </p:spPr>
        <p:txBody>
          <a:bodyPr anchor="t" rtlCol="0" wrap="none"/>
          <a:p>
            <a:pPr algn="l" indent="0" marL="0">
              <a:lnSpc>
                <a:spcPts val="3247"/>
              </a:lnSpc>
              <a:buNone/>
            </a:pPr>
            <a:r>
              <a:rPr b="1" dirty="0" sz="2598" kern="0" lang="en-US" spc="-78">
                <a:solidFill>
                  <a:srgbClr val="FFFFFF"/>
                </a:solidFill>
                <a:latin typeface="Inter" pitchFamily="34" charset="0"/>
                <a:ea typeface="Inter" pitchFamily="34" charset="-122"/>
                <a:cs typeface="Inter" pitchFamily="34" charset="-120"/>
              </a:rPr>
              <a:t>User Uploads Image</a:t>
            </a:r>
            <a:endParaRPr dirty="0" sz="2598" lang="en-US"/>
          </a:p>
        </p:txBody>
      </p:sp>
      <p:sp>
        <p:nvSpPr>
          <p:cNvPr id="1048608" name="Text 5"/>
          <p:cNvSpPr/>
          <p:nvPr/>
        </p:nvSpPr>
        <p:spPr>
          <a:xfrm>
            <a:off x="989648" y="5609987"/>
            <a:ext cx="3953113" cy="844629"/>
          </a:xfrm>
          <a:prstGeom prst="rect"/>
          <a:noFill/>
        </p:spPr>
        <p:txBody>
          <a:bodyPr anchor="t" rtlCol="0" wrap="square"/>
          <a:p>
            <a:pPr algn="l" indent="0" marL="0">
              <a:lnSpc>
                <a:spcPts val="3325"/>
              </a:lnSpc>
              <a:buNone/>
            </a:pPr>
            <a:r>
              <a:rPr dirty="0" sz="2078" kern="0" lang="en-US" spc="-42">
                <a:solidFill>
                  <a:srgbClr val="E5E0DF"/>
                </a:solidFill>
                <a:latin typeface="Inter" pitchFamily="34" charset="0"/>
                <a:ea typeface="Inter" pitchFamily="34" charset="-122"/>
                <a:cs typeface="Inter" pitchFamily="34" charset="-120"/>
              </a:rPr>
              <a:t>When a user uploads an image, AWS Lambda is triggered.</a:t>
            </a:r>
            <a:endParaRPr dirty="0" sz="2078" lang="en-US"/>
          </a:p>
        </p:txBody>
      </p:sp>
      <p:pic>
        <p:nvPicPr>
          <p:cNvPr id="2097158" name="Image 2" descr="preencoded.png"/>
          <p:cNvPicPr>
            <a:picLocks noChangeAspect="1"/>
          </p:cNvPicPr>
          <p:nvPr/>
        </p:nvPicPr>
        <p:blipFill>
          <a:blip xmlns:r="http://schemas.openxmlformats.org/officeDocument/2006/relationships" r:embed="rId3"/>
          <a:stretch>
            <a:fillRect/>
          </a:stretch>
        </p:blipFill>
        <p:spPr>
          <a:xfrm>
            <a:off x="5338643" y="2160865"/>
            <a:ext cx="3953113" cy="2443163"/>
          </a:xfrm>
          <a:prstGeom prst="rect"/>
        </p:spPr>
      </p:pic>
      <p:sp>
        <p:nvSpPr>
          <p:cNvPr id="1048609" name="Text 6"/>
          <p:cNvSpPr/>
          <p:nvPr/>
        </p:nvSpPr>
        <p:spPr>
          <a:xfrm>
            <a:off x="5338643" y="4933831"/>
            <a:ext cx="3953113" cy="824627"/>
          </a:xfrm>
          <a:prstGeom prst="rect"/>
          <a:noFill/>
        </p:spPr>
        <p:txBody>
          <a:bodyPr anchor="t" rtlCol="0" wrap="square"/>
          <a:p>
            <a:pPr algn="l" indent="0" marL="0">
              <a:lnSpc>
                <a:spcPts val="3247"/>
              </a:lnSpc>
              <a:buNone/>
            </a:pPr>
            <a:r>
              <a:rPr b="1" dirty="0" sz="2598" kern="0" lang="en-US" spc="-78">
                <a:solidFill>
                  <a:srgbClr val="FFFFFF"/>
                </a:solidFill>
                <a:latin typeface="Inter" pitchFamily="34" charset="0"/>
                <a:ea typeface="Inter" pitchFamily="34" charset="-122"/>
                <a:cs typeface="Inter" pitchFamily="34" charset="-120"/>
              </a:rPr>
              <a:t>Lambda Function Processes Image</a:t>
            </a:r>
            <a:endParaRPr dirty="0" sz="2598" lang="en-US"/>
          </a:p>
        </p:txBody>
      </p:sp>
      <p:sp>
        <p:nvSpPr>
          <p:cNvPr id="1048610" name="Text 7"/>
          <p:cNvSpPr/>
          <p:nvPr/>
        </p:nvSpPr>
        <p:spPr>
          <a:xfrm>
            <a:off x="5338643" y="6022300"/>
            <a:ext cx="3953113" cy="1266944"/>
          </a:xfrm>
          <a:prstGeom prst="rect"/>
          <a:noFill/>
        </p:spPr>
        <p:txBody>
          <a:bodyPr anchor="t" rtlCol="0" wrap="square"/>
          <a:p>
            <a:pPr algn="l" indent="0" marL="0">
              <a:lnSpc>
                <a:spcPts val="3325"/>
              </a:lnSpc>
              <a:buNone/>
            </a:pPr>
            <a:r>
              <a:rPr dirty="0" sz="2078" kern="0" lang="en-US" spc="-42">
                <a:solidFill>
                  <a:srgbClr val="E5E0DF"/>
                </a:solidFill>
                <a:latin typeface="Inter" pitchFamily="34" charset="0"/>
                <a:ea typeface="Inter" pitchFamily="34" charset="-122"/>
                <a:cs typeface="Inter" pitchFamily="34" charset="-120"/>
              </a:rPr>
              <a:t>Our serverless function processes the image and stores the result in an S3 bucket.</a:t>
            </a:r>
            <a:endParaRPr dirty="0" sz="2078" lang="en-US"/>
          </a:p>
        </p:txBody>
      </p:sp>
      <p:pic>
        <p:nvPicPr>
          <p:cNvPr id="2097159" name="Image 3" descr="preencoded.png"/>
          <p:cNvPicPr>
            <a:picLocks noChangeAspect="1"/>
          </p:cNvPicPr>
          <p:nvPr/>
        </p:nvPicPr>
        <p:blipFill>
          <a:blip xmlns:r="http://schemas.openxmlformats.org/officeDocument/2006/relationships" r:embed="rId4"/>
          <a:stretch>
            <a:fillRect/>
          </a:stretch>
        </p:blipFill>
        <p:spPr>
          <a:xfrm>
            <a:off x="9687639" y="2160865"/>
            <a:ext cx="3953113" cy="2443163"/>
          </a:xfrm>
          <a:prstGeom prst="rect"/>
        </p:spPr>
      </p:pic>
      <p:sp>
        <p:nvSpPr>
          <p:cNvPr id="1048611" name="Text 8"/>
          <p:cNvSpPr/>
          <p:nvPr/>
        </p:nvSpPr>
        <p:spPr>
          <a:xfrm>
            <a:off x="9687639" y="4933831"/>
            <a:ext cx="3953113" cy="824627"/>
          </a:xfrm>
          <a:prstGeom prst="rect"/>
          <a:noFill/>
        </p:spPr>
        <p:txBody>
          <a:bodyPr anchor="t" rtlCol="0" wrap="square"/>
          <a:p>
            <a:pPr algn="l" indent="0" marL="0">
              <a:lnSpc>
                <a:spcPts val="3247"/>
              </a:lnSpc>
              <a:buNone/>
            </a:pPr>
            <a:r>
              <a:rPr b="1" dirty="0" sz="2598" kern="0" lang="en-US" spc="-78">
                <a:solidFill>
                  <a:srgbClr val="FFFFFF"/>
                </a:solidFill>
                <a:latin typeface="Inter" pitchFamily="34" charset="0"/>
                <a:ea typeface="Inter" pitchFamily="34" charset="-122"/>
                <a:cs typeface="Inter" pitchFamily="34" charset="-120"/>
              </a:rPr>
              <a:t>Processed Images Stored in S3</a:t>
            </a:r>
            <a:endParaRPr dirty="0" sz="2598" lang="en-US"/>
          </a:p>
        </p:txBody>
      </p:sp>
      <p:sp>
        <p:nvSpPr>
          <p:cNvPr id="1048612" name="Text 9"/>
          <p:cNvSpPr/>
          <p:nvPr/>
        </p:nvSpPr>
        <p:spPr>
          <a:xfrm>
            <a:off x="9687639" y="6022300"/>
            <a:ext cx="3953113" cy="1266944"/>
          </a:xfrm>
          <a:prstGeom prst="rect"/>
          <a:noFill/>
        </p:spPr>
        <p:txBody>
          <a:bodyPr anchor="t" rtlCol="0" wrap="square"/>
          <a:p>
            <a:pPr algn="l" indent="0" marL="0">
              <a:lnSpc>
                <a:spcPts val="3325"/>
              </a:lnSpc>
              <a:buNone/>
            </a:pPr>
            <a:r>
              <a:rPr dirty="0" sz="2078" kern="0" lang="en-US" spc="-42">
                <a:solidFill>
                  <a:srgbClr val="E5E0DF"/>
                </a:solidFill>
                <a:latin typeface="Inter" pitchFamily="34" charset="0"/>
                <a:ea typeface="Inter" pitchFamily="34" charset="-122"/>
                <a:cs typeface="Inter" pitchFamily="34" charset="-120"/>
              </a:rPr>
              <a:t>Once processed, the images are stored in an S3 bucket for easy retrieval and distribution.</a:t>
            </a:r>
            <a:endParaRPr dirty="0" sz="2078" lang="en-US"/>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3" name=""/>
        <p:cNvGrpSpPr/>
        <p:nvPr/>
      </p:nvGrpSpPr>
      <p:grpSpPr>
        <a:xfrm>
          <a:off x="0" y="0"/>
          <a:ext cx="0" cy="0"/>
          <a:chOff x="0" y="0"/>
          <a:chExt cx="0" cy="0"/>
        </a:xfrm>
      </p:grpSpPr>
      <p:sp>
        <p:nvSpPr>
          <p:cNvPr id="1048576" name="Shape 0"/>
          <p:cNvSpPr/>
          <p:nvPr/>
        </p:nvSpPr>
        <p:spPr>
          <a:xfrm>
            <a:off x="0" y="0"/>
            <a:ext cx="14630400" cy="8229600"/>
          </a:xfrm>
          <a:prstGeom prst="rect"/>
          <a:solidFill>
            <a:srgbClr val="0C0C0C"/>
          </a:solidFill>
        </p:spPr>
      </p:sp>
      <p:sp>
        <p:nvSpPr>
          <p:cNvPr id="1048577" name="Shape 1"/>
          <p:cNvSpPr/>
          <p:nvPr/>
        </p:nvSpPr>
        <p:spPr>
          <a:xfrm>
            <a:off x="0" y="0"/>
            <a:ext cx="14630400" cy="9609892"/>
          </a:xfrm>
          <a:prstGeom prst="rect"/>
          <a:solidFill>
            <a:srgbClr val="272525"/>
          </a:solidFill>
          <a:ln w="7620">
            <a:solidFill>
              <a:srgbClr val="565151"/>
            </a:solidFill>
            <a:prstDash val="solid"/>
          </a:ln>
        </p:spPr>
      </p:sp>
      <p:pic>
        <p:nvPicPr>
          <p:cNvPr id="2097152" name="Image 0" descr="preencoded.png"/>
          <p:cNvPicPr>
            <a:picLocks noChangeAspect="1"/>
          </p:cNvPicPr>
          <p:nvPr/>
        </p:nvPicPr>
        <p:blipFill>
          <a:blip xmlns:r="http://schemas.openxmlformats.org/officeDocument/2006/relationships" r:embed="rId1"/>
          <a:stretch>
            <a:fillRect/>
          </a:stretch>
        </p:blipFill>
        <p:spPr>
          <a:xfrm>
            <a:off x="0" y="0"/>
            <a:ext cx="14630400" cy="9609892"/>
          </a:xfrm>
          <a:prstGeom prst="rect"/>
        </p:spPr>
      </p:pic>
      <p:sp>
        <p:nvSpPr>
          <p:cNvPr id="1048578" name="Shape 2"/>
          <p:cNvSpPr/>
          <p:nvPr/>
        </p:nvSpPr>
        <p:spPr>
          <a:xfrm>
            <a:off x="0" y="0"/>
            <a:ext cx="14630400" cy="9609892"/>
          </a:xfrm>
          <a:prstGeom prst="rect"/>
          <a:solidFill>
            <a:srgbClr val="272525">
              <a:alpha val="80000"/>
            </a:srgbClr>
          </a:solidFill>
        </p:spPr>
      </p:sp>
      <p:sp>
        <p:nvSpPr>
          <p:cNvPr id="1048579" name="Text 3"/>
          <p:cNvSpPr/>
          <p:nvPr/>
        </p:nvSpPr>
        <p:spPr>
          <a:xfrm>
            <a:off x="989648" y="725805"/>
            <a:ext cx="2788325" cy="412313"/>
          </a:xfrm>
          <a:prstGeom prst="rect"/>
          <a:noFill/>
        </p:spPr>
        <p:txBody>
          <a:bodyPr anchor="t" rtlCol="0" wrap="none"/>
          <a:p>
            <a:pPr indent="0" marL="0">
              <a:lnSpc>
                <a:spcPts val="3247"/>
              </a:lnSpc>
              <a:buNone/>
            </a:pPr>
            <a:r>
              <a:rPr b="1" dirty="0" sz="2598" kern="0" lang="en-US" spc="-78">
                <a:solidFill>
                  <a:srgbClr val="FFFFFF"/>
                </a:solidFill>
                <a:latin typeface="Inter" pitchFamily="34" charset="0"/>
                <a:ea typeface="Inter" pitchFamily="34" charset="-122"/>
                <a:cs typeface="Inter" pitchFamily="34" charset="-120"/>
              </a:rPr>
              <a:t>Before Processing</a:t>
            </a:r>
            <a:endParaRPr dirty="0" sz="2598" lang="en-US"/>
          </a:p>
        </p:txBody>
      </p:sp>
      <p:pic>
        <p:nvPicPr>
          <p:cNvPr id="2097153" name="Image 1" descr="preencoded.png"/>
          <p:cNvPicPr>
            <a:picLocks noChangeAspect="1"/>
          </p:cNvPicPr>
          <p:nvPr/>
        </p:nvPicPr>
        <p:blipFill>
          <a:blip xmlns:r="http://schemas.openxmlformats.org/officeDocument/2006/relationships" r:embed="rId2"/>
          <a:stretch>
            <a:fillRect/>
          </a:stretch>
        </p:blipFill>
        <p:spPr>
          <a:xfrm>
            <a:off x="989648" y="1434941"/>
            <a:ext cx="10996970" cy="4116586"/>
          </a:xfrm>
          <a:prstGeom prst="rect"/>
        </p:spPr>
      </p:pic>
      <p:sp>
        <p:nvSpPr>
          <p:cNvPr id="1048580" name="Text 4"/>
          <p:cNvSpPr/>
          <p:nvPr/>
        </p:nvSpPr>
        <p:spPr>
          <a:xfrm>
            <a:off x="989648" y="5947410"/>
            <a:ext cx="2639258" cy="412313"/>
          </a:xfrm>
          <a:prstGeom prst="rect"/>
          <a:noFill/>
        </p:spPr>
        <p:txBody>
          <a:bodyPr anchor="t" rtlCol="0" wrap="none"/>
          <a:p>
            <a:pPr indent="0" marL="0">
              <a:lnSpc>
                <a:spcPts val="3247"/>
              </a:lnSpc>
              <a:buNone/>
            </a:pPr>
            <a:r>
              <a:rPr b="1" dirty="0" sz="2598" kern="0" lang="en-US" spc="-78">
                <a:solidFill>
                  <a:srgbClr val="FFFFFF"/>
                </a:solidFill>
                <a:latin typeface="Inter" pitchFamily="34" charset="0"/>
                <a:ea typeface="Inter" pitchFamily="34" charset="-122"/>
                <a:cs typeface="Inter" pitchFamily="34" charset="-120"/>
              </a:rPr>
              <a:t>After Processing</a:t>
            </a:r>
            <a:endParaRPr dirty="0" sz="2598" lang="en-US"/>
          </a:p>
        </p:txBody>
      </p:sp>
      <p:pic>
        <p:nvPicPr>
          <p:cNvPr id="2097154" name="Image 2" descr="preencoded.png"/>
          <p:cNvPicPr>
            <a:picLocks noChangeAspect="1"/>
          </p:cNvPicPr>
          <p:nvPr/>
        </p:nvPicPr>
        <p:blipFill>
          <a:blip xmlns:r="http://schemas.openxmlformats.org/officeDocument/2006/relationships" r:embed="rId3"/>
          <a:stretch>
            <a:fillRect/>
          </a:stretch>
        </p:blipFill>
        <p:spPr>
          <a:xfrm>
            <a:off x="989648" y="6755606"/>
            <a:ext cx="12651105" cy="2128480"/>
          </a:xfrm>
          <a:prstGeom prst="rect"/>
        </p:spPr>
      </p:pic>
      <p:pic>
        <p:nvPicPr>
          <p:cNvPr id="2097166" name=""/>
          <p:cNvPicPr>
            <a:picLocks/>
          </p:cNvPicPr>
          <p:nvPr/>
        </p:nvPicPr>
        <p:blipFill>
          <a:blip xmlns:r="http://schemas.openxmlformats.org/officeDocument/2006/relationships" r:embed="rId4"/>
          <a:stretch>
            <a:fillRect/>
          </a:stretch>
        </p:blipFill>
        <p:spPr>
          <a:xfrm rot="0">
            <a:off x="373366" y="6986088"/>
            <a:ext cx="13883668" cy="1189241"/>
          </a:xfrm>
          <a:prstGeom prst="rect"/>
        </p:spPr>
      </p:pic>
      <p:pic>
        <p:nvPicPr>
          <p:cNvPr id="2097167" name=""/>
          <p:cNvPicPr>
            <a:picLocks/>
          </p:cNvPicPr>
          <p:nvPr/>
        </p:nvPicPr>
        <p:blipFill>
          <a:blip xmlns:r="http://schemas.openxmlformats.org/officeDocument/2006/relationships" r:embed="rId5"/>
          <a:srcRect l="0" t="0" r="0" b="-130"/>
          <a:stretch>
            <a:fillRect/>
          </a:stretch>
        </p:blipFill>
        <p:spPr>
          <a:xfrm>
            <a:off x="401024" y="2122086"/>
            <a:ext cx="13856010" cy="3433888"/>
          </a:xfrm>
          <a:prstGeom prst="rect"/>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6" name=""/>
        <p:cNvGrpSpPr/>
        <p:nvPr/>
      </p:nvGrpSpPr>
      <p:grpSpPr>
        <a:xfrm>
          <a:off x="0" y="0"/>
          <a:ext cx="0" cy="0"/>
          <a:chOff x="0" y="0"/>
          <a:chExt cx="0" cy="0"/>
        </a:xfrm>
      </p:grpSpPr>
      <p:sp>
        <p:nvSpPr>
          <p:cNvPr id="1048584" name="Shape 0"/>
          <p:cNvSpPr/>
          <p:nvPr/>
        </p:nvSpPr>
        <p:spPr>
          <a:xfrm>
            <a:off x="0" y="0"/>
            <a:ext cx="14630400" cy="8229600"/>
          </a:xfrm>
          <a:prstGeom prst="rect"/>
          <a:solidFill>
            <a:srgbClr val="0C0C0C"/>
          </a:solidFill>
        </p:spPr>
      </p:sp>
      <p:sp>
        <p:nvSpPr>
          <p:cNvPr id="1048585" name="Shape 1"/>
          <p:cNvSpPr/>
          <p:nvPr/>
        </p:nvSpPr>
        <p:spPr>
          <a:xfrm>
            <a:off x="0" y="0"/>
            <a:ext cx="14630400" cy="8229600"/>
          </a:xfrm>
          <a:prstGeom prst="rect"/>
          <a:solidFill>
            <a:srgbClr val="272525"/>
          </a:solidFill>
          <a:ln w="7620">
            <a:solidFill>
              <a:srgbClr val="565151"/>
            </a:solidFill>
            <a:prstDash val="solid"/>
          </a:ln>
        </p:spPr>
      </p:sp>
      <p:pic>
        <p:nvPicPr>
          <p:cNvPr id="2097155"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586" name="Shape 2"/>
          <p:cNvSpPr/>
          <p:nvPr/>
        </p:nvSpPr>
        <p:spPr>
          <a:xfrm>
            <a:off x="0" y="0"/>
            <a:ext cx="14630400" cy="8229600"/>
          </a:xfrm>
          <a:prstGeom prst="rect"/>
          <a:solidFill>
            <a:srgbClr val="272525">
              <a:alpha val="80000"/>
            </a:srgbClr>
          </a:solidFill>
        </p:spPr>
      </p:sp>
      <p:sp>
        <p:nvSpPr>
          <p:cNvPr id="1048587" name="Text 3"/>
          <p:cNvSpPr/>
          <p:nvPr/>
        </p:nvSpPr>
        <p:spPr>
          <a:xfrm>
            <a:off x="989648" y="1338620"/>
            <a:ext cx="12651105" cy="1649492"/>
          </a:xfrm>
          <a:prstGeom prst="rect"/>
          <a:noFill/>
        </p:spPr>
        <p:txBody>
          <a:bodyPr anchor="t" rtlCol="0" wrap="square"/>
          <a:p>
            <a:pPr indent="0" marL="0">
              <a:lnSpc>
                <a:spcPts val="6494"/>
              </a:lnSpc>
              <a:buNone/>
            </a:pPr>
            <a:r>
              <a:rPr b="1" dirty="0" sz="5195" kern="0" lang="en-US" spc="-156">
                <a:solidFill>
                  <a:srgbClr val="FFFFFF"/>
                </a:solidFill>
                <a:latin typeface="Inter" pitchFamily="34" charset="0"/>
                <a:ea typeface="Inter" pitchFamily="34" charset="-122"/>
                <a:cs typeface="Inter" pitchFamily="34" charset="-120"/>
              </a:rPr>
              <a:t>The Benefits of Serverless Image Processing</a:t>
            </a:r>
            <a:endParaRPr dirty="0" sz="5195" lang="en-US"/>
          </a:p>
        </p:txBody>
      </p:sp>
      <p:sp>
        <p:nvSpPr>
          <p:cNvPr id="1048588" name="Shape 4"/>
          <p:cNvSpPr/>
          <p:nvPr/>
        </p:nvSpPr>
        <p:spPr>
          <a:xfrm>
            <a:off x="989648" y="3590092"/>
            <a:ext cx="593765" cy="593765"/>
          </a:xfrm>
          <a:prstGeom prst="roundRect">
            <a:avLst>
              <a:gd name="adj" fmla="val 9240"/>
            </a:avLst>
          </a:prstGeom>
          <a:solidFill>
            <a:srgbClr val="110080"/>
          </a:solidFill>
          <a:ln w="7620">
            <a:solidFill>
              <a:srgbClr val="140099"/>
            </a:solidFill>
            <a:prstDash val="solid"/>
          </a:ln>
        </p:spPr>
      </p:sp>
      <p:sp>
        <p:nvSpPr>
          <p:cNvPr id="1048589" name="Text 5"/>
          <p:cNvSpPr/>
          <p:nvPr/>
        </p:nvSpPr>
        <p:spPr>
          <a:xfrm>
            <a:off x="1193363" y="3639503"/>
            <a:ext cx="186333" cy="494824"/>
          </a:xfrm>
          <a:prstGeom prst="rect"/>
          <a:noFill/>
        </p:spPr>
        <p:txBody>
          <a:bodyPr anchor="t" rtlCol="0" wrap="none"/>
          <a:p>
            <a:pPr algn="ctr" indent="0" marL="0">
              <a:lnSpc>
                <a:spcPts val="3897"/>
              </a:lnSpc>
              <a:buNone/>
            </a:pPr>
            <a:r>
              <a:rPr b="1" dirty="0" sz="3117" kern="0" lang="en-US" spc="-94">
                <a:solidFill>
                  <a:srgbClr val="E5E0DF"/>
                </a:solidFill>
                <a:latin typeface="Inter" pitchFamily="34" charset="0"/>
                <a:ea typeface="Inter" pitchFamily="34" charset="-122"/>
                <a:cs typeface="Inter" pitchFamily="34" charset="-120"/>
              </a:rPr>
              <a:t>1</a:t>
            </a:r>
            <a:endParaRPr dirty="0" sz="3117" lang="en-US"/>
          </a:p>
        </p:txBody>
      </p:sp>
      <p:sp>
        <p:nvSpPr>
          <p:cNvPr id="1048590" name="Text 6"/>
          <p:cNvSpPr/>
          <p:nvPr/>
        </p:nvSpPr>
        <p:spPr>
          <a:xfrm>
            <a:off x="1847255" y="3680817"/>
            <a:ext cx="2639258" cy="412313"/>
          </a:xfrm>
          <a:prstGeom prst="rect"/>
          <a:noFill/>
        </p:spPr>
        <p:txBody>
          <a:bodyPr anchor="t" rtlCol="0" wrap="none"/>
          <a:p>
            <a:pPr indent="0" marL="0">
              <a:lnSpc>
                <a:spcPts val="3247"/>
              </a:lnSpc>
              <a:buNone/>
            </a:pPr>
            <a:r>
              <a:rPr b="1" dirty="0" sz="2598" kern="0" lang="en-US" spc="-78">
                <a:solidFill>
                  <a:srgbClr val="E5E0DF"/>
                </a:solidFill>
                <a:latin typeface="Inter" pitchFamily="34" charset="0"/>
                <a:ea typeface="Inter" pitchFamily="34" charset="-122"/>
                <a:cs typeface="Inter" pitchFamily="34" charset="-120"/>
              </a:rPr>
              <a:t>Scalability</a:t>
            </a:r>
            <a:endParaRPr dirty="0" sz="2598" lang="en-US"/>
          </a:p>
        </p:txBody>
      </p:sp>
      <p:sp>
        <p:nvSpPr>
          <p:cNvPr id="1048591" name="Text 7"/>
          <p:cNvSpPr/>
          <p:nvPr/>
        </p:nvSpPr>
        <p:spPr>
          <a:xfrm>
            <a:off x="1847255" y="4356973"/>
            <a:ext cx="3183493" cy="2533888"/>
          </a:xfrm>
          <a:prstGeom prst="rect"/>
          <a:noFill/>
        </p:spPr>
        <p:txBody>
          <a:bodyPr anchor="t" rtlCol="0" wrap="square"/>
          <a:p>
            <a:pPr indent="0" marL="0">
              <a:lnSpc>
                <a:spcPts val="3325"/>
              </a:lnSpc>
              <a:buNone/>
            </a:pPr>
            <a:r>
              <a:rPr dirty="0" sz="2078" kern="0" lang="en-US" spc="-42">
                <a:solidFill>
                  <a:srgbClr val="E5E0DF"/>
                </a:solidFill>
                <a:latin typeface="Inter" pitchFamily="34" charset="0"/>
                <a:ea typeface="Inter" pitchFamily="34" charset="-122"/>
                <a:cs typeface="Inter" pitchFamily="34" charset="-120"/>
              </a:rPr>
              <a:t>Thanks to the auto-scaling features of AWS, businesses can handle any workload needed for image processing, no matter how big or small.</a:t>
            </a:r>
            <a:endParaRPr dirty="0" sz="2078" lang="en-US"/>
          </a:p>
        </p:txBody>
      </p:sp>
      <p:sp>
        <p:nvSpPr>
          <p:cNvPr id="1048592" name="Shape 8"/>
          <p:cNvSpPr/>
          <p:nvPr/>
        </p:nvSpPr>
        <p:spPr>
          <a:xfrm>
            <a:off x="5294590" y="3590092"/>
            <a:ext cx="593765" cy="593765"/>
          </a:xfrm>
          <a:prstGeom prst="roundRect">
            <a:avLst>
              <a:gd name="adj" fmla="val 9240"/>
            </a:avLst>
          </a:prstGeom>
          <a:solidFill>
            <a:srgbClr val="110080"/>
          </a:solidFill>
          <a:ln w="7620">
            <a:solidFill>
              <a:srgbClr val="140099"/>
            </a:solidFill>
            <a:prstDash val="solid"/>
          </a:ln>
        </p:spPr>
      </p:sp>
      <p:sp>
        <p:nvSpPr>
          <p:cNvPr id="1048593" name="Text 9"/>
          <p:cNvSpPr/>
          <p:nvPr/>
        </p:nvSpPr>
        <p:spPr>
          <a:xfrm>
            <a:off x="5471636" y="3639503"/>
            <a:ext cx="239673" cy="494824"/>
          </a:xfrm>
          <a:prstGeom prst="rect"/>
          <a:noFill/>
        </p:spPr>
        <p:txBody>
          <a:bodyPr anchor="t" rtlCol="0" wrap="none"/>
          <a:p>
            <a:pPr algn="ctr" indent="0" marL="0">
              <a:lnSpc>
                <a:spcPts val="3897"/>
              </a:lnSpc>
              <a:buNone/>
            </a:pPr>
            <a:r>
              <a:rPr b="1" dirty="0" sz="3117" kern="0" lang="en-US" spc="-94">
                <a:solidFill>
                  <a:srgbClr val="E5E0DF"/>
                </a:solidFill>
                <a:latin typeface="Inter" pitchFamily="34" charset="0"/>
                <a:ea typeface="Inter" pitchFamily="34" charset="-122"/>
                <a:cs typeface="Inter" pitchFamily="34" charset="-120"/>
              </a:rPr>
              <a:t>2</a:t>
            </a:r>
            <a:endParaRPr dirty="0" sz="3117" lang="en-US"/>
          </a:p>
        </p:txBody>
      </p:sp>
      <p:sp>
        <p:nvSpPr>
          <p:cNvPr id="1048594" name="Text 10"/>
          <p:cNvSpPr/>
          <p:nvPr/>
        </p:nvSpPr>
        <p:spPr>
          <a:xfrm>
            <a:off x="6152198" y="3680817"/>
            <a:ext cx="2639258" cy="412313"/>
          </a:xfrm>
          <a:prstGeom prst="rect"/>
          <a:noFill/>
        </p:spPr>
        <p:txBody>
          <a:bodyPr anchor="t" rtlCol="0" wrap="none"/>
          <a:p>
            <a:pPr indent="0" marL="0">
              <a:lnSpc>
                <a:spcPts val="3247"/>
              </a:lnSpc>
              <a:buNone/>
            </a:pPr>
            <a:r>
              <a:rPr b="1" dirty="0" sz="2598" kern="0" lang="en-US" spc="-78">
                <a:solidFill>
                  <a:srgbClr val="E5E0DF"/>
                </a:solidFill>
                <a:latin typeface="Inter" pitchFamily="34" charset="0"/>
                <a:ea typeface="Inter" pitchFamily="34" charset="-122"/>
                <a:cs typeface="Inter" pitchFamily="34" charset="-120"/>
              </a:rPr>
              <a:t>Reliability</a:t>
            </a:r>
            <a:endParaRPr dirty="0" sz="2598" lang="en-US"/>
          </a:p>
        </p:txBody>
      </p:sp>
      <p:sp>
        <p:nvSpPr>
          <p:cNvPr id="1048595" name="Text 11"/>
          <p:cNvSpPr/>
          <p:nvPr/>
        </p:nvSpPr>
        <p:spPr>
          <a:xfrm>
            <a:off x="6152198" y="4356973"/>
            <a:ext cx="3183493" cy="1689259"/>
          </a:xfrm>
          <a:prstGeom prst="rect"/>
          <a:noFill/>
        </p:spPr>
        <p:txBody>
          <a:bodyPr anchor="t" rtlCol="0" wrap="square"/>
          <a:p>
            <a:pPr indent="0" marL="0">
              <a:lnSpc>
                <a:spcPts val="3325"/>
              </a:lnSpc>
              <a:buNone/>
            </a:pPr>
            <a:r>
              <a:rPr dirty="0" sz="2078" kern="0" lang="en-US" spc="-42">
                <a:solidFill>
                  <a:srgbClr val="E5E0DF"/>
                </a:solidFill>
                <a:latin typeface="Inter" pitchFamily="34" charset="0"/>
                <a:ea typeface="Inter" pitchFamily="34" charset="-122"/>
                <a:cs typeface="Inter" pitchFamily="34" charset="-120"/>
              </a:rPr>
              <a:t>Our solution is built on AWS Lambda, a fully managed and resilient compute service.</a:t>
            </a:r>
            <a:endParaRPr dirty="0" sz="2078" lang="en-US"/>
          </a:p>
        </p:txBody>
      </p:sp>
      <p:sp>
        <p:nvSpPr>
          <p:cNvPr id="1048596" name="Shape 12"/>
          <p:cNvSpPr/>
          <p:nvPr/>
        </p:nvSpPr>
        <p:spPr>
          <a:xfrm>
            <a:off x="9599533" y="3590092"/>
            <a:ext cx="593765" cy="593765"/>
          </a:xfrm>
          <a:prstGeom prst="roundRect">
            <a:avLst>
              <a:gd name="adj" fmla="val 9240"/>
            </a:avLst>
          </a:prstGeom>
          <a:solidFill>
            <a:srgbClr val="110080"/>
          </a:solidFill>
          <a:ln w="7620">
            <a:solidFill>
              <a:srgbClr val="140099"/>
            </a:solidFill>
            <a:prstDash val="solid"/>
          </a:ln>
        </p:spPr>
      </p:sp>
      <p:sp>
        <p:nvSpPr>
          <p:cNvPr id="1048597" name="Text 13"/>
          <p:cNvSpPr/>
          <p:nvPr/>
        </p:nvSpPr>
        <p:spPr>
          <a:xfrm>
            <a:off x="9768959" y="3639503"/>
            <a:ext cx="254913" cy="494824"/>
          </a:xfrm>
          <a:prstGeom prst="rect"/>
          <a:noFill/>
        </p:spPr>
        <p:txBody>
          <a:bodyPr anchor="t" rtlCol="0" wrap="none"/>
          <a:p>
            <a:pPr algn="ctr" indent="0" marL="0">
              <a:lnSpc>
                <a:spcPts val="3897"/>
              </a:lnSpc>
              <a:buNone/>
            </a:pPr>
            <a:r>
              <a:rPr b="1" dirty="0" sz="3117" kern="0" lang="en-US" spc="-94">
                <a:solidFill>
                  <a:srgbClr val="E5E0DF"/>
                </a:solidFill>
                <a:latin typeface="Inter" pitchFamily="34" charset="0"/>
                <a:ea typeface="Inter" pitchFamily="34" charset="-122"/>
                <a:cs typeface="Inter" pitchFamily="34" charset="-120"/>
              </a:rPr>
              <a:t>3</a:t>
            </a:r>
            <a:endParaRPr dirty="0" sz="3117" lang="en-US"/>
          </a:p>
        </p:txBody>
      </p:sp>
      <p:sp>
        <p:nvSpPr>
          <p:cNvPr id="1048598" name="Text 14"/>
          <p:cNvSpPr/>
          <p:nvPr/>
        </p:nvSpPr>
        <p:spPr>
          <a:xfrm>
            <a:off x="10457140" y="3680817"/>
            <a:ext cx="2639258" cy="412313"/>
          </a:xfrm>
          <a:prstGeom prst="rect"/>
          <a:noFill/>
        </p:spPr>
        <p:txBody>
          <a:bodyPr anchor="t" rtlCol="0" wrap="none"/>
          <a:p>
            <a:pPr indent="0" marL="0">
              <a:lnSpc>
                <a:spcPts val="3247"/>
              </a:lnSpc>
              <a:buNone/>
            </a:pPr>
            <a:r>
              <a:rPr b="1" dirty="0" sz="2598" kern="0" lang="en-US" spc="-78">
                <a:solidFill>
                  <a:srgbClr val="E5E0DF"/>
                </a:solidFill>
                <a:latin typeface="Inter" pitchFamily="34" charset="0"/>
                <a:ea typeface="Inter" pitchFamily="34" charset="-122"/>
                <a:cs typeface="Inter" pitchFamily="34" charset="-120"/>
              </a:rPr>
              <a:t>Flexibility</a:t>
            </a:r>
            <a:endParaRPr dirty="0" sz="2598" lang="en-US"/>
          </a:p>
        </p:txBody>
      </p:sp>
      <p:sp>
        <p:nvSpPr>
          <p:cNvPr id="1048599" name="Text 15"/>
          <p:cNvSpPr/>
          <p:nvPr/>
        </p:nvSpPr>
        <p:spPr>
          <a:xfrm>
            <a:off x="10457140" y="4356973"/>
            <a:ext cx="3183493" cy="2111573"/>
          </a:xfrm>
          <a:prstGeom prst="rect"/>
          <a:noFill/>
        </p:spPr>
        <p:txBody>
          <a:bodyPr anchor="t" rtlCol="0" wrap="square"/>
          <a:p>
            <a:pPr indent="0" marL="0">
              <a:lnSpc>
                <a:spcPts val="3325"/>
              </a:lnSpc>
              <a:buNone/>
            </a:pPr>
            <a:r>
              <a:rPr dirty="0" sz="2078" kern="0" lang="en-US" spc="-42">
                <a:solidFill>
                  <a:srgbClr val="E5E0DF"/>
                </a:solidFill>
                <a:latin typeface="Inter" pitchFamily="34" charset="0"/>
                <a:ea typeface="Inter" pitchFamily="34" charset="-122"/>
                <a:cs typeface="Inter" pitchFamily="34" charset="-120"/>
              </a:rPr>
              <a:t>Being serverless means our solution can handle any workload without worrying about server settings.</a:t>
            </a:r>
            <a:endParaRPr dirty="0" sz="2078"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600">
        <p14:gallery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22" name=""/>
        <p:cNvGrpSpPr/>
        <p:nvPr/>
      </p:nvGrpSpPr>
      <p:grpSpPr>
        <a:xfrm>
          <a:off x="0" y="0"/>
          <a:ext cx="0" cy="0"/>
          <a:chOff x="0" y="0"/>
          <a:chExt cx="0" cy="0"/>
        </a:xfrm>
      </p:grpSpPr>
      <p:sp>
        <p:nvSpPr>
          <p:cNvPr id="1048616" name="Shape 0"/>
          <p:cNvSpPr/>
          <p:nvPr/>
        </p:nvSpPr>
        <p:spPr>
          <a:xfrm>
            <a:off x="0" y="0"/>
            <a:ext cx="14630400" cy="8229600"/>
          </a:xfrm>
          <a:prstGeom prst="rect"/>
          <a:solidFill>
            <a:srgbClr val="0C0C0C"/>
          </a:solidFill>
        </p:spPr>
      </p:sp>
      <p:sp>
        <p:nvSpPr>
          <p:cNvPr id="1048617" name="Shape 1"/>
          <p:cNvSpPr/>
          <p:nvPr/>
        </p:nvSpPr>
        <p:spPr>
          <a:xfrm>
            <a:off x="0" y="0"/>
            <a:ext cx="14630400" cy="8229600"/>
          </a:xfrm>
          <a:prstGeom prst="rect"/>
          <a:solidFill>
            <a:srgbClr val="272525"/>
          </a:solidFill>
          <a:ln w="7620">
            <a:solidFill>
              <a:srgbClr val="565151"/>
            </a:solidFill>
            <a:prstDash val="solid"/>
          </a:ln>
        </p:spPr>
      </p:sp>
      <p:pic>
        <p:nvPicPr>
          <p:cNvPr id="2097160"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18" name="Shape 2"/>
          <p:cNvSpPr/>
          <p:nvPr/>
        </p:nvSpPr>
        <p:spPr>
          <a:xfrm>
            <a:off x="0" y="0"/>
            <a:ext cx="14630400" cy="8229600"/>
          </a:xfrm>
          <a:prstGeom prst="rect"/>
          <a:solidFill>
            <a:srgbClr val="272525">
              <a:alpha val="80000"/>
            </a:srgbClr>
          </a:solidFill>
        </p:spPr>
      </p:sp>
      <p:sp>
        <p:nvSpPr>
          <p:cNvPr id="1048619" name="Text 3"/>
          <p:cNvSpPr/>
          <p:nvPr/>
        </p:nvSpPr>
        <p:spPr>
          <a:xfrm>
            <a:off x="989648" y="1028462"/>
            <a:ext cx="12575262" cy="824746"/>
          </a:xfrm>
          <a:prstGeom prst="rect"/>
          <a:noFill/>
        </p:spPr>
        <p:txBody>
          <a:bodyPr anchor="t" rtlCol="0" wrap="none"/>
          <a:p>
            <a:pPr indent="0" marL="0">
              <a:lnSpc>
                <a:spcPts val="6494"/>
              </a:lnSpc>
              <a:buNone/>
            </a:pPr>
            <a:r>
              <a:rPr b="1" dirty="0" sz="5195" kern="0" lang="en-US" spc="-156">
                <a:solidFill>
                  <a:srgbClr val="FFFFFF"/>
                </a:solidFill>
                <a:latin typeface="Inter" pitchFamily="34" charset="0"/>
                <a:ea typeface="Inter" pitchFamily="34" charset="-122"/>
                <a:cs typeface="Inter" pitchFamily="34" charset="-120"/>
              </a:rPr>
              <a:t>Examples of Image Processing Use Cases</a:t>
            </a:r>
            <a:endParaRPr dirty="0" sz="5195" lang="en-US"/>
          </a:p>
        </p:txBody>
      </p:sp>
      <p:sp>
        <p:nvSpPr>
          <p:cNvPr id="1048620" name="Shape 4"/>
          <p:cNvSpPr/>
          <p:nvPr/>
        </p:nvSpPr>
        <p:spPr>
          <a:xfrm>
            <a:off x="989648" y="2381012"/>
            <a:ext cx="12651105" cy="52745"/>
          </a:xfrm>
          <a:prstGeom prst="rect"/>
          <a:solidFill>
            <a:srgbClr val="140099"/>
          </a:solidFill>
        </p:spPr>
      </p:sp>
      <p:sp>
        <p:nvSpPr>
          <p:cNvPr id="1048621" name="Shape 5"/>
          <p:cNvSpPr/>
          <p:nvPr/>
        </p:nvSpPr>
        <p:spPr>
          <a:xfrm>
            <a:off x="2983766" y="2380952"/>
            <a:ext cx="52745" cy="923687"/>
          </a:xfrm>
          <a:prstGeom prst="rect"/>
          <a:solidFill>
            <a:srgbClr val="140099"/>
          </a:solidFill>
        </p:spPr>
      </p:sp>
      <p:sp>
        <p:nvSpPr>
          <p:cNvPr id="1048622" name="Shape 6"/>
          <p:cNvSpPr/>
          <p:nvPr/>
        </p:nvSpPr>
        <p:spPr>
          <a:xfrm>
            <a:off x="2779276" y="2150090"/>
            <a:ext cx="461843" cy="461843"/>
          </a:xfrm>
          <a:prstGeom prst="roundRect">
            <a:avLst>
              <a:gd name="adj" fmla="val 11879"/>
            </a:avLst>
          </a:prstGeom>
          <a:solidFill>
            <a:srgbClr val="110080"/>
          </a:solidFill>
          <a:ln w="7620">
            <a:solidFill>
              <a:srgbClr val="140099"/>
            </a:solidFill>
            <a:prstDash val="solid"/>
          </a:ln>
        </p:spPr>
      </p:sp>
      <p:sp>
        <p:nvSpPr>
          <p:cNvPr id="1048623" name="Text 7"/>
          <p:cNvSpPr/>
          <p:nvPr/>
        </p:nvSpPr>
        <p:spPr>
          <a:xfrm>
            <a:off x="1690568" y="3568660"/>
            <a:ext cx="2639258" cy="412313"/>
          </a:xfrm>
          <a:prstGeom prst="rect"/>
          <a:noFill/>
        </p:spPr>
        <p:txBody>
          <a:bodyPr anchor="t" rtlCol="0" wrap="none"/>
          <a:p>
            <a:pPr algn="ctr" indent="0" marL="0">
              <a:lnSpc>
                <a:spcPts val="3247"/>
              </a:lnSpc>
              <a:buNone/>
            </a:pPr>
            <a:r>
              <a:rPr b="1" dirty="0" sz="2598" kern="0" lang="en-US" spc="-78">
                <a:solidFill>
                  <a:srgbClr val="E5E0DF"/>
                </a:solidFill>
                <a:latin typeface="Inter" pitchFamily="34" charset="0"/>
                <a:ea typeface="Inter" pitchFamily="34" charset="-122"/>
                <a:cs typeface="Inter" pitchFamily="34" charset="-120"/>
              </a:rPr>
              <a:t>eCommerce</a:t>
            </a:r>
            <a:endParaRPr dirty="0" sz="2598" lang="en-US"/>
          </a:p>
        </p:txBody>
      </p:sp>
      <p:sp>
        <p:nvSpPr>
          <p:cNvPr id="1048624" name="Text 8"/>
          <p:cNvSpPr/>
          <p:nvPr/>
        </p:nvSpPr>
        <p:spPr>
          <a:xfrm>
            <a:off x="1253490" y="4244816"/>
            <a:ext cx="3513415" cy="2111573"/>
          </a:xfrm>
          <a:prstGeom prst="rect"/>
          <a:noFill/>
        </p:spPr>
        <p:txBody>
          <a:bodyPr anchor="t" rtlCol="0" wrap="square"/>
          <a:p>
            <a:pPr algn="ctr" indent="0" marL="0">
              <a:lnSpc>
                <a:spcPts val="3325"/>
              </a:lnSpc>
              <a:buNone/>
            </a:pPr>
            <a:r>
              <a:rPr dirty="0" sz="2078" kern="0" lang="en-US" spc="-42">
                <a:solidFill>
                  <a:srgbClr val="E5E0DF"/>
                </a:solidFill>
                <a:latin typeface="Inter" pitchFamily="34" charset="0"/>
                <a:ea typeface="Inter" pitchFamily="34" charset="-122"/>
                <a:cs typeface="Inter" pitchFamily="34" charset="-120"/>
              </a:rPr>
              <a:t>Enhance product images by adjusting colors, brightness and contrast in order to highlight product details and improve marketing strategy.</a:t>
            </a:r>
            <a:endParaRPr dirty="0" sz="2078" lang="en-US"/>
          </a:p>
        </p:txBody>
      </p:sp>
      <p:sp>
        <p:nvSpPr>
          <p:cNvPr id="1048625" name="Shape 9"/>
          <p:cNvSpPr/>
          <p:nvPr/>
        </p:nvSpPr>
        <p:spPr>
          <a:xfrm>
            <a:off x="7288709" y="2380952"/>
            <a:ext cx="52745" cy="923687"/>
          </a:xfrm>
          <a:prstGeom prst="rect"/>
          <a:solidFill>
            <a:srgbClr val="140099"/>
          </a:solidFill>
        </p:spPr>
      </p:sp>
      <p:sp>
        <p:nvSpPr>
          <p:cNvPr id="1048626" name="Shape 10"/>
          <p:cNvSpPr/>
          <p:nvPr/>
        </p:nvSpPr>
        <p:spPr>
          <a:xfrm>
            <a:off x="7084219" y="2150090"/>
            <a:ext cx="461843" cy="461843"/>
          </a:xfrm>
          <a:prstGeom prst="roundRect">
            <a:avLst>
              <a:gd name="adj" fmla="val 11879"/>
            </a:avLst>
          </a:prstGeom>
          <a:solidFill>
            <a:srgbClr val="110080"/>
          </a:solidFill>
          <a:ln w="7620">
            <a:solidFill>
              <a:srgbClr val="140099"/>
            </a:solidFill>
            <a:prstDash val="solid"/>
          </a:ln>
        </p:spPr>
      </p:sp>
      <p:sp>
        <p:nvSpPr>
          <p:cNvPr id="1048627" name="Text 11"/>
          <p:cNvSpPr/>
          <p:nvPr/>
        </p:nvSpPr>
        <p:spPr>
          <a:xfrm>
            <a:off x="5558433" y="3568660"/>
            <a:ext cx="3513415" cy="824627"/>
          </a:xfrm>
          <a:prstGeom prst="rect"/>
          <a:noFill/>
        </p:spPr>
        <p:txBody>
          <a:bodyPr anchor="t" rtlCol="0" wrap="square"/>
          <a:p>
            <a:pPr algn="ctr" indent="0" marL="0">
              <a:lnSpc>
                <a:spcPts val="3247"/>
              </a:lnSpc>
              <a:buNone/>
            </a:pPr>
            <a:r>
              <a:rPr b="1" dirty="0" sz="2598" kern="0" lang="en-US" spc="-78">
                <a:solidFill>
                  <a:srgbClr val="E5E0DF"/>
                </a:solidFill>
                <a:latin typeface="Inter" pitchFamily="34" charset="0"/>
                <a:ea typeface="Inter" pitchFamily="34" charset="-122"/>
                <a:cs typeface="Inter" pitchFamily="34" charset="-120"/>
              </a:rPr>
              <a:t>Media and Entertainment</a:t>
            </a:r>
            <a:endParaRPr dirty="0" sz="2598" lang="en-US"/>
          </a:p>
        </p:txBody>
      </p:sp>
      <p:sp>
        <p:nvSpPr>
          <p:cNvPr id="1048628" name="Text 12"/>
          <p:cNvSpPr/>
          <p:nvPr/>
        </p:nvSpPr>
        <p:spPr>
          <a:xfrm>
            <a:off x="5558433" y="4657130"/>
            <a:ext cx="3513415" cy="2533888"/>
          </a:xfrm>
          <a:prstGeom prst="rect"/>
          <a:noFill/>
        </p:spPr>
        <p:txBody>
          <a:bodyPr anchor="t" rtlCol="0" wrap="square"/>
          <a:p>
            <a:pPr algn="ctr" indent="0" marL="0">
              <a:lnSpc>
                <a:spcPts val="3325"/>
              </a:lnSpc>
              <a:buNone/>
            </a:pPr>
            <a:r>
              <a:rPr dirty="0" sz="2078" kern="0" lang="en-US" spc="-42">
                <a:solidFill>
                  <a:srgbClr val="E5E0DF"/>
                </a:solidFill>
                <a:latin typeface="Inter" pitchFamily="34" charset="0"/>
                <a:ea typeface="Inter" pitchFamily="34" charset="-122"/>
                <a:cs typeface="Inter" pitchFamily="34" charset="-120"/>
              </a:rPr>
              <a:t>Use image processing to help recognize faces, objects, and scenes, which can enable dynamic features and enhanced user engagement.</a:t>
            </a:r>
            <a:endParaRPr dirty="0" sz="2078" lang="en-US"/>
          </a:p>
        </p:txBody>
      </p:sp>
      <p:sp>
        <p:nvSpPr>
          <p:cNvPr id="1048629" name="Shape 13"/>
          <p:cNvSpPr/>
          <p:nvPr/>
        </p:nvSpPr>
        <p:spPr>
          <a:xfrm>
            <a:off x="11593770" y="2380952"/>
            <a:ext cx="52745" cy="923687"/>
          </a:xfrm>
          <a:prstGeom prst="rect"/>
          <a:solidFill>
            <a:srgbClr val="140099"/>
          </a:solidFill>
        </p:spPr>
      </p:sp>
      <p:sp>
        <p:nvSpPr>
          <p:cNvPr id="1048630" name="Shape 14"/>
          <p:cNvSpPr/>
          <p:nvPr/>
        </p:nvSpPr>
        <p:spPr>
          <a:xfrm>
            <a:off x="11389281" y="2150090"/>
            <a:ext cx="461843" cy="461843"/>
          </a:xfrm>
          <a:prstGeom prst="roundRect">
            <a:avLst>
              <a:gd name="adj" fmla="val 11879"/>
            </a:avLst>
          </a:prstGeom>
          <a:solidFill>
            <a:srgbClr val="110080"/>
          </a:solidFill>
          <a:ln w="7620">
            <a:solidFill>
              <a:srgbClr val="140099"/>
            </a:solidFill>
            <a:prstDash val="solid"/>
          </a:ln>
        </p:spPr>
      </p:sp>
      <p:sp>
        <p:nvSpPr>
          <p:cNvPr id="1048631" name="Text 15"/>
          <p:cNvSpPr/>
          <p:nvPr/>
        </p:nvSpPr>
        <p:spPr>
          <a:xfrm>
            <a:off x="10300454" y="3568660"/>
            <a:ext cx="2639258" cy="412313"/>
          </a:xfrm>
          <a:prstGeom prst="rect"/>
          <a:noFill/>
        </p:spPr>
        <p:txBody>
          <a:bodyPr anchor="t" rtlCol="0" wrap="none"/>
          <a:p>
            <a:pPr algn="ctr" indent="0" marL="0">
              <a:lnSpc>
                <a:spcPts val="3247"/>
              </a:lnSpc>
              <a:buNone/>
            </a:pPr>
            <a:r>
              <a:rPr b="1" dirty="0" sz="2598" kern="0" lang="en-US" spc="-78">
                <a:solidFill>
                  <a:srgbClr val="E5E0DF"/>
                </a:solidFill>
                <a:latin typeface="Inter" pitchFamily="34" charset="0"/>
                <a:ea typeface="Inter" pitchFamily="34" charset="-122"/>
                <a:cs typeface="Inter" pitchFamily="34" charset="-120"/>
              </a:rPr>
              <a:t>Healthcare</a:t>
            </a:r>
            <a:endParaRPr dirty="0" sz="2598" lang="en-US"/>
          </a:p>
        </p:txBody>
      </p:sp>
      <p:sp>
        <p:nvSpPr>
          <p:cNvPr id="1048632" name="Text 16"/>
          <p:cNvSpPr/>
          <p:nvPr/>
        </p:nvSpPr>
        <p:spPr>
          <a:xfrm>
            <a:off x="9863376" y="4244816"/>
            <a:ext cx="3513534" cy="2956203"/>
          </a:xfrm>
          <a:prstGeom prst="rect"/>
          <a:noFill/>
        </p:spPr>
        <p:txBody>
          <a:bodyPr anchor="t" rtlCol="0" wrap="square"/>
          <a:p>
            <a:pPr algn="ctr" indent="0" marL="0">
              <a:lnSpc>
                <a:spcPts val="3325"/>
              </a:lnSpc>
              <a:buNone/>
            </a:pPr>
            <a:r>
              <a:rPr dirty="0" sz="2078" kern="0" lang="en-US" spc="-42">
                <a:solidFill>
                  <a:srgbClr val="E5E0DF"/>
                </a:solidFill>
                <a:latin typeface="Inter" pitchFamily="34" charset="0"/>
                <a:ea typeface="Inter" pitchFamily="34" charset="-122"/>
                <a:cs typeface="Inter" pitchFamily="34" charset="-120"/>
              </a:rPr>
              <a:t>Image processing can help in medical diagnoses by analyses of medical images such as X-rays and CT scans, detecting specific medical disorders, tumors or other abnormal changes.</a:t>
            </a:r>
            <a:endParaRPr dirty="0" sz="2078"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250">
        <p14:switch dir="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28" name=""/>
        <p:cNvGrpSpPr/>
        <p:nvPr/>
      </p:nvGrpSpPr>
      <p:grpSpPr>
        <a:xfrm>
          <a:off x="0" y="0"/>
          <a:ext cx="0" cy="0"/>
          <a:chOff x="0" y="0"/>
          <a:chExt cx="0" cy="0"/>
        </a:xfrm>
      </p:grpSpPr>
      <p:sp>
        <p:nvSpPr>
          <p:cNvPr id="1048645" name="Shape 0"/>
          <p:cNvSpPr/>
          <p:nvPr/>
        </p:nvSpPr>
        <p:spPr>
          <a:xfrm>
            <a:off x="0" y="0"/>
            <a:ext cx="14630400" cy="8229600"/>
          </a:xfrm>
          <a:prstGeom prst="rect"/>
          <a:solidFill>
            <a:srgbClr val="0C0C0C"/>
          </a:solidFill>
        </p:spPr>
      </p:sp>
      <p:sp>
        <p:nvSpPr>
          <p:cNvPr id="1048646" name="Shape 1"/>
          <p:cNvSpPr/>
          <p:nvPr/>
        </p:nvSpPr>
        <p:spPr>
          <a:xfrm>
            <a:off x="0" y="0"/>
            <a:ext cx="14630400" cy="9144714"/>
          </a:xfrm>
          <a:prstGeom prst="rect"/>
          <a:solidFill>
            <a:srgbClr val="272525"/>
          </a:solidFill>
          <a:ln w="7620">
            <a:solidFill>
              <a:srgbClr val="565151"/>
            </a:solidFill>
            <a:prstDash val="solid"/>
          </a:ln>
        </p:spPr>
      </p:sp>
      <p:pic>
        <p:nvPicPr>
          <p:cNvPr id="2097163" name="Image 0" descr="preencoded.png"/>
          <p:cNvPicPr>
            <a:picLocks noChangeAspect="1"/>
          </p:cNvPicPr>
          <p:nvPr/>
        </p:nvPicPr>
        <p:blipFill>
          <a:blip xmlns:r="http://schemas.openxmlformats.org/officeDocument/2006/relationships" r:embed="rId1"/>
          <a:stretch>
            <a:fillRect/>
          </a:stretch>
        </p:blipFill>
        <p:spPr>
          <a:xfrm>
            <a:off x="0" y="0"/>
            <a:ext cx="14630400" cy="9144714"/>
          </a:xfrm>
          <a:prstGeom prst="rect"/>
        </p:spPr>
      </p:pic>
      <p:sp>
        <p:nvSpPr>
          <p:cNvPr id="1048647" name="Shape 2"/>
          <p:cNvSpPr/>
          <p:nvPr/>
        </p:nvSpPr>
        <p:spPr>
          <a:xfrm>
            <a:off x="0" y="0"/>
            <a:ext cx="14630400" cy="9144714"/>
          </a:xfrm>
          <a:prstGeom prst="rect"/>
          <a:solidFill>
            <a:srgbClr val="272525">
              <a:alpha val="80000"/>
            </a:srgbClr>
          </a:solidFill>
        </p:spPr>
      </p:sp>
      <p:sp>
        <p:nvSpPr>
          <p:cNvPr id="1048648" name="Text 3"/>
          <p:cNvSpPr/>
          <p:nvPr/>
        </p:nvSpPr>
        <p:spPr>
          <a:xfrm>
            <a:off x="989648" y="725805"/>
            <a:ext cx="8156972" cy="824746"/>
          </a:xfrm>
          <a:prstGeom prst="rect"/>
          <a:noFill/>
        </p:spPr>
        <p:txBody>
          <a:bodyPr anchor="t" rtlCol="0" wrap="none"/>
          <a:p>
            <a:pPr indent="0" marL="0">
              <a:lnSpc>
                <a:spcPts val="6494"/>
              </a:lnSpc>
              <a:buNone/>
            </a:pPr>
            <a:r>
              <a:rPr b="1" dirty="0" sz="5195" kern="0" lang="en-US" spc="-156">
                <a:solidFill>
                  <a:srgbClr val="FFFFFF"/>
                </a:solidFill>
                <a:latin typeface="Inter" pitchFamily="34" charset="0"/>
                <a:ea typeface="Inter" pitchFamily="34" charset="-122"/>
                <a:cs typeface="Inter" pitchFamily="34" charset="-120"/>
              </a:rPr>
              <a:t>Improved User Satisfaction</a:t>
            </a:r>
            <a:endParaRPr dirty="0" sz="5195" lang="en-US"/>
          </a:p>
        </p:txBody>
      </p:sp>
      <p:sp>
        <p:nvSpPr>
          <p:cNvPr id="1048649" name="Shape 4"/>
          <p:cNvSpPr/>
          <p:nvPr/>
        </p:nvSpPr>
        <p:spPr>
          <a:xfrm>
            <a:off x="7288887" y="1946434"/>
            <a:ext cx="52745" cy="6472476"/>
          </a:xfrm>
          <a:prstGeom prst="rect"/>
          <a:solidFill>
            <a:srgbClr val="140099"/>
          </a:solidFill>
        </p:spPr>
      </p:sp>
      <p:sp>
        <p:nvSpPr>
          <p:cNvPr id="1048650" name="Shape 5"/>
          <p:cNvSpPr/>
          <p:nvPr/>
        </p:nvSpPr>
        <p:spPr>
          <a:xfrm>
            <a:off x="7612082" y="2422981"/>
            <a:ext cx="923687" cy="52745"/>
          </a:xfrm>
          <a:prstGeom prst="rect"/>
          <a:solidFill>
            <a:srgbClr val="140099"/>
          </a:solidFill>
        </p:spPr>
      </p:sp>
      <p:sp>
        <p:nvSpPr>
          <p:cNvPr id="1048651" name="Shape 6"/>
          <p:cNvSpPr/>
          <p:nvPr/>
        </p:nvSpPr>
        <p:spPr>
          <a:xfrm>
            <a:off x="7018318" y="2152531"/>
            <a:ext cx="593765" cy="593765"/>
          </a:xfrm>
          <a:prstGeom prst="roundRect">
            <a:avLst>
              <a:gd name="adj" fmla="val 9240"/>
            </a:avLst>
          </a:prstGeom>
          <a:solidFill>
            <a:srgbClr val="110080"/>
          </a:solidFill>
          <a:ln w="7620">
            <a:solidFill>
              <a:srgbClr val="140099"/>
            </a:solidFill>
            <a:prstDash val="solid"/>
          </a:ln>
        </p:spPr>
      </p:sp>
      <p:sp>
        <p:nvSpPr>
          <p:cNvPr id="1048652" name="Text 7"/>
          <p:cNvSpPr/>
          <p:nvPr/>
        </p:nvSpPr>
        <p:spPr>
          <a:xfrm>
            <a:off x="7222034" y="2201942"/>
            <a:ext cx="186333" cy="494824"/>
          </a:xfrm>
          <a:prstGeom prst="rect"/>
          <a:noFill/>
        </p:spPr>
        <p:txBody>
          <a:bodyPr anchor="t" rtlCol="0" wrap="none"/>
          <a:p>
            <a:pPr algn="ctr" indent="0" marL="0">
              <a:lnSpc>
                <a:spcPts val="3897"/>
              </a:lnSpc>
              <a:buNone/>
            </a:pPr>
            <a:r>
              <a:rPr b="1" dirty="0" sz="3117" kern="0" lang="en-US" spc="-94">
                <a:solidFill>
                  <a:srgbClr val="E5E0DF"/>
                </a:solidFill>
                <a:latin typeface="Inter" pitchFamily="34" charset="0"/>
                <a:ea typeface="Inter" pitchFamily="34" charset="-122"/>
                <a:cs typeface="Inter" pitchFamily="34" charset="-120"/>
              </a:rPr>
              <a:t>1</a:t>
            </a:r>
            <a:endParaRPr dirty="0" sz="3117" lang="en-US"/>
          </a:p>
        </p:txBody>
      </p:sp>
      <p:sp>
        <p:nvSpPr>
          <p:cNvPr id="1048653" name="Text 8"/>
          <p:cNvSpPr/>
          <p:nvPr/>
        </p:nvSpPr>
        <p:spPr>
          <a:xfrm>
            <a:off x="8766810" y="2210276"/>
            <a:ext cx="3539014" cy="412313"/>
          </a:xfrm>
          <a:prstGeom prst="rect"/>
          <a:noFill/>
        </p:spPr>
        <p:txBody>
          <a:bodyPr anchor="t" rtlCol="0" wrap="none"/>
          <a:p>
            <a:pPr algn="l" indent="0" marL="0">
              <a:lnSpc>
                <a:spcPts val="3247"/>
              </a:lnSpc>
              <a:buNone/>
            </a:pPr>
            <a:r>
              <a:rPr b="1" dirty="0" sz="2598" kern="0" lang="en-US" spc="-78">
                <a:solidFill>
                  <a:srgbClr val="E5E0DF"/>
                </a:solidFill>
                <a:latin typeface="Inter" pitchFamily="34" charset="0"/>
                <a:ea typeface="Inter" pitchFamily="34" charset="-122"/>
                <a:cs typeface="Inter" pitchFamily="34" charset="-120"/>
              </a:rPr>
              <a:t>Better User Experience</a:t>
            </a:r>
            <a:endParaRPr dirty="0" sz="2598" lang="en-US"/>
          </a:p>
        </p:txBody>
      </p:sp>
      <p:sp>
        <p:nvSpPr>
          <p:cNvPr id="1048654" name="Text 9"/>
          <p:cNvSpPr/>
          <p:nvPr/>
        </p:nvSpPr>
        <p:spPr>
          <a:xfrm>
            <a:off x="8766810" y="2886432"/>
            <a:ext cx="4873943" cy="2111573"/>
          </a:xfrm>
          <a:prstGeom prst="rect"/>
          <a:noFill/>
        </p:spPr>
        <p:txBody>
          <a:bodyPr anchor="t" rtlCol="0" wrap="square"/>
          <a:p>
            <a:pPr algn="l" indent="0" marL="0">
              <a:lnSpc>
                <a:spcPts val="3325"/>
              </a:lnSpc>
              <a:buNone/>
            </a:pPr>
            <a:r>
              <a:rPr dirty="0" sz="2078" kern="0" lang="en-US" spc="-42">
                <a:solidFill>
                  <a:srgbClr val="E5E0DF"/>
                </a:solidFill>
                <a:latin typeface="Inter" pitchFamily="34" charset="0"/>
                <a:ea typeface="Inter" pitchFamily="34" charset="-122"/>
                <a:cs typeface="Inter" pitchFamily="34" charset="-120"/>
              </a:rPr>
              <a:t>Our serverless image processing solution helps reduce downtime and improve overall user satisfaction, keeping your customers happy and engaged.</a:t>
            </a:r>
            <a:endParaRPr dirty="0" sz="2078" lang="en-US"/>
          </a:p>
        </p:txBody>
      </p:sp>
      <p:sp>
        <p:nvSpPr>
          <p:cNvPr id="1048655" name="Shape 10"/>
          <p:cNvSpPr/>
          <p:nvPr/>
        </p:nvSpPr>
        <p:spPr>
          <a:xfrm>
            <a:off x="6094631" y="3742432"/>
            <a:ext cx="923687" cy="52745"/>
          </a:xfrm>
          <a:prstGeom prst="rect"/>
          <a:solidFill>
            <a:srgbClr val="140099"/>
          </a:solidFill>
        </p:spPr>
      </p:sp>
      <p:sp>
        <p:nvSpPr>
          <p:cNvPr id="1048656" name="Shape 11"/>
          <p:cNvSpPr/>
          <p:nvPr/>
        </p:nvSpPr>
        <p:spPr>
          <a:xfrm>
            <a:off x="7018318" y="3471982"/>
            <a:ext cx="593765" cy="593765"/>
          </a:xfrm>
          <a:prstGeom prst="roundRect">
            <a:avLst>
              <a:gd name="adj" fmla="val 9240"/>
            </a:avLst>
          </a:prstGeom>
          <a:solidFill>
            <a:srgbClr val="110080"/>
          </a:solidFill>
          <a:ln w="7620">
            <a:solidFill>
              <a:srgbClr val="140099"/>
            </a:solidFill>
            <a:prstDash val="solid"/>
          </a:ln>
        </p:spPr>
      </p:sp>
      <p:sp>
        <p:nvSpPr>
          <p:cNvPr id="1048657" name="Text 12"/>
          <p:cNvSpPr/>
          <p:nvPr/>
        </p:nvSpPr>
        <p:spPr>
          <a:xfrm>
            <a:off x="7195364" y="3521393"/>
            <a:ext cx="239673" cy="494824"/>
          </a:xfrm>
          <a:prstGeom prst="rect"/>
          <a:noFill/>
        </p:spPr>
        <p:txBody>
          <a:bodyPr anchor="t" rtlCol="0" wrap="none"/>
          <a:p>
            <a:pPr algn="ctr" indent="0" marL="0">
              <a:lnSpc>
                <a:spcPts val="3897"/>
              </a:lnSpc>
              <a:buNone/>
            </a:pPr>
            <a:r>
              <a:rPr b="1" dirty="0" sz="3117" kern="0" lang="en-US" spc="-94">
                <a:solidFill>
                  <a:srgbClr val="E5E0DF"/>
                </a:solidFill>
                <a:latin typeface="Inter" pitchFamily="34" charset="0"/>
                <a:ea typeface="Inter" pitchFamily="34" charset="-122"/>
                <a:cs typeface="Inter" pitchFamily="34" charset="-120"/>
              </a:rPr>
              <a:t>2</a:t>
            </a:r>
            <a:endParaRPr dirty="0" sz="3117" lang="en-US"/>
          </a:p>
        </p:txBody>
      </p:sp>
      <p:sp>
        <p:nvSpPr>
          <p:cNvPr id="1048658" name="Text 13"/>
          <p:cNvSpPr/>
          <p:nvPr/>
        </p:nvSpPr>
        <p:spPr>
          <a:xfrm>
            <a:off x="1653302" y="3529727"/>
            <a:ext cx="4210288" cy="412313"/>
          </a:xfrm>
          <a:prstGeom prst="rect"/>
          <a:noFill/>
        </p:spPr>
        <p:txBody>
          <a:bodyPr anchor="t" rtlCol="0" wrap="none"/>
          <a:p>
            <a:pPr algn="r" indent="0" marL="0">
              <a:lnSpc>
                <a:spcPts val="3247"/>
              </a:lnSpc>
              <a:buNone/>
            </a:pPr>
            <a:r>
              <a:rPr b="1" dirty="0" sz="2598" kern="0" lang="en-US" spc="-78">
                <a:solidFill>
                  <a:srgbClr val="E5E0DF"/>
                </a:solidFill>
                <a:latin typeface="Inter" pitchFamily="34" charset="0"/>
                <a:ea typeface="Inter" pitchFamily="34" charset="-122"/>
                <a:cs typeface="Inter" pitchFamily="34" charset="-120"/>
              </a:rPr>
              <a:t>Improved Customer Loyalty</a:t>
            </a:r>
            <a:endParaRPr dirty="0" sz="2598" lang="en-US"/>
          </a:p>
        </p:txBody>
      </p:sp>
      <p:sp>
        <p:nvSpPr>
          <p:cNvPr id="1048659" name="Text 14"/>
          <p:cNvSpPr/>
          <p:nvPr/>
        </p:nvSpPr>
        <p:spPr>
          <a:xfrm>
            <a:off x="989648" y="4205883"/>
            <a:ext cx="4873943" cy="1689259"/>
          </a:xfrm>
          <a:prstGeom prst="rect"/>
          <a:noFill/>
        </p:spPr>
        <p:txBody>
          <a:bodyPr anchor="t" rtlCol="0" wrap="square"/>
          <a:p>
            <a:pPr algn="r" indent="0" marL="0">
              <a:lnSpc>
                <a:spcPts val="3325"/>
              </a:lnSpc>
              <a:buNone/>
            </a:pPr>
            <a:r>
              <a:rPr dirty="0" sz="2078" kern="0" lang="en-US" spc="-42">
                <a:solidFill>
                  <a:srgbClr val="E5E0DF"/>
                </a:solidFill>
                <a:latin typeface="Inter" pitchFamily="34" charset="0"/>
                <a:ea typeface="Inter" pitchFamily="34" charset="-122"/>
                <a:cs typeface="Inter" pitchFamily="34" charset="-120"/>
              </a:rPr>
              <a:t>Our solution can help you build lasting relationships with customers by improving engagement with your brand and boosting customer satisfaction.</a:t>
            </a:r>
            <a:endParaRPr dirty="0" sz="2078" lang="en-US"/>
          </a:p>
        </p:txBody>
      </p:sp>
      <p:sp>
        <p:nvSpPr>
          <p:cNvPr id="1048660" name="Shape 15"/>
          <p:cNvSpPr/>
          <p:nvPr/>
        </p:nvSpPr>
        <p:spPr>
          <a:xfrm>
            <a:off x="7612082" y="6002238"/>
            <a:ext cx="923687" cy="52745"/>
          </a:xfrm>
          <a:prstGeom prst="rect"/>
          <a:solidFill>
            <a:srgbClr val="140099"/>
          </a:solidFill>
        </p:spPr>
      </p:sp>
      <p:sp>
        <p:nvSpPr>
          <p:cNvPr id="1048661" name="Shape 16"/>
          <p:cNvSpPr/>
          <p:nvPr/>
        </p:nvSpPr>
        <p:spPr>
          <a:xfrm>
            <a:off x="7018318" y="5731788"/>
            <a:ext cx="593765" cy="593765"/>
          </a:xfrm>
          <a:prstGeom prst="roundRect">
            <a:avLst>
              <a:gd name="adj" fmla="val 9240"/>
            </a:avLst>
          </a:prstGeom>
          <a:solidFill>
            <a:srgbClr val="110080"/>
          </a:solidFill>
          <a:ln w="7620">
            <a:solidFill>
              <a:srgbClr val="140099"/>
            </a:solidFill>
            <a:prstDash val="solid"/>
          </a:ln>
        </p:spPr>
      </p:sp>
      <p:sp>
        <p:nvSpPr>
          <p:cNvPr id="1048662" name="Text 17"/>
          <p:cNvSpPr/>
          <p:nvPr/>
        </p:nvSpPr>
        <p:spPr>
          <a:xfrm>
            <a:off x="7187744" y="5781199"/>
            <a:ext cx="254913" cy="494824"/>
          </a:xfrm>
          <a:prstGeom prst="rect"/>
          <a:noFill/>
        </p:spPr>
        <p:txBody>
          <a:bodyPr anchor="t" rtlCol="0" wrap="none"/>
          <a:p>
            <a:pPr algn="ctr" indent="0" marL="0">
              <a:lnSpc>
                <a:spcPts val="3897"/>
              </a:lnSpc>
              <a:buNone/>
            </a:pPr>
            <a:r>
              <a:rPr b="1" dirty="0" sz="3117" kern="0" lang="en-US" spc="-94">
                <a:solidFill>
                  <a:srgbClr val="E5E0DF"/>
                </a:solidFill>
                <a:latin typeface="Inter" pitchFamily="34" charset="0"/>
                <a:ea typeface="Inter" pitchFamily="34" charset="-122"/>
                <a:cs typeface="Inter" pitchFamily="34" charset="-120"/>
              </a:rPr>
              <a:t>3</a:t>
            </a:r>
            <a:endParaRPr dirty="0" sz="3117" lang="en-US"/>
          </a:p>
        </p:txBody>
      </p:sp>
      <p:sp>
        <p:nvSpPr>
          <p:cNvPr id="1048663" name="Text 18"/>
          <p:cNvSpPr/>
          <p:nvPr/>
        </p:nvSpPr>
        <p:spPr>
          <a:xfrm>
            <a:off x="8766810" y="5789533"/>
            <a:ext cx="3432334" cy="412313"/>
          </a:xfrm>
          <a:prstGeom prst="rect"/>
          <a:noFill/>
        </p:spPr>
        <p:txBody>
          <a:bodyPr anchor="t" rtlCol="0" wrap="none"/>
          <a:p>
            <a:pPr algn="l" indent="0" marL="0">
              <a:lnSpc>
                <a:spcPts val="3247"/>
              </a:lnSpc>
              <a:buNone/>
            </a:pPr>
            <a:r>
              <a:rPr b="1" dirty="0" sz="2598" kern="0" lang="en-US" spc="-78">
                <a:solidFill>
                  <a:srgbClr val="E5E0DF"/>
                </a:solidFill>
                <a:latin typeface="Inter" pitchFamily="34" charset="0"/>
                <a:ea typeface="Inter" pitchFamily="34" charset="-122"/>
                <a:cs typeface="Inter" pitchFamily="34" charset="-120"/>
              </a:rPr>
              <a:t>Increased Productivity</a:t>
            </a:r>
            <a:endParaRPr dirty="0" sz="2598" lang="en-US"/>
          </a:p>
        </p:txBody>
      </p:sp>
      <p:sp>
        <p:nvSpPr>
          <p:cNvPr id="1048664" name="Text 19"/>
          <p:cNvSpPr/>
          <p:nvPr/>
        </p:nvSpPr>
        <p:spPr>
          <a:xfrm>
            <a:off x="8766810" y="6465689"/>
            <a:ext cx="4873943" cy="1689259"/>
          </a:xfrm>
          <a:prstGeom prst="rect"/>
          <a:noFill/>
        </p:spPr>
        <p:txBody>
          <a:bodyPr anchor="t" rtlCol="0" wrap="square"/>
          <a:p>
            <a:pPr algn="l" indent="0" marL="0">
              <a:lnSpc>
                <a:spcPts val="3325"/>
              </a:lnSpc>
              <a:buNone/>
            </a:pPr>
            <a:r>
              <a:rPr dirty="0" sz="2078" kern="0" lang="en-US" spc="-42">
                <a:solidFill>
                  <a:srgbClr val="E5E0DF"/>
                </a:solidFill>
                <a:latin typeface="Inter" pitchFamily="34" charset="0"/>
                <a:ea typeface="Inter" pitchFamily="34" charset="-122"/>
                <a:cs typeface="Inter" pitchFamily="34" charset="-120"/>
              </a:rPr>
              <a:t>With our solution, businesses can focus on core activities rather than worrying about image processing, ultimately increasing productivity.</a:t>
            </a:r>
            <a:endParaRPr dirty="0" sz="2078"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300">
        <p14:pan dir="u"/>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34" name=""/>
        <p:cNvGrpSpPr/>
        <p:nvPr/>
      </p:nvGrpSpPr>
      <p:grpSpPr>
        <a:xfrm>
          <a:off x="0" y="0"/>
          <a:ext cx="0" cy="0"/>
          <a:chOff x="0" y="0"/>
          <a:chExt cx="0" cy="0"/>
        </a:xfrm>
      </p:grpSpPr>
      <p:sp>
        <p:nvSpPr>
          <p:cNvPr id="1048676" name="Shape 0"/>
          <p:cNvSpPr/>
          <p:nvPr/>
        </p:nvSpPr>
        <p:spPr>
          <a:xfrm>
            <a:off x="0" y="0"/>
            <a:ext cx="14630400" cy="8229600"/>
          </a:xfrm>
          <a:prstGeom prst="rect"/>
          <a:solidFill>
            <a:srgbClr val="0C0C0C"/>
          </a:solidFill>
        </p:spPr>
      </p:sp>
      <p:sp>
        <p:nvSpPr>
          <p:cNvPr id="1048677" name="Shape 1"/>
          <p:cNvSpPr/>
          <p:nvPr/>
        </p:nvSpPr>
        <p:spPr>
          <a:xfrm>
            <a:off x="0" y="0"/>
            <a:ext cx="14630400" cy="8229600"/>
          </a:xfrm>
          <a:prstGeom prst="rect"/>
          <a:solidFill>
            <a:srgbClr val="272525"/>
          </a:solidFill>
          <a:ln w="7620">
            <a:solidFill>
              <a:srgbClr val="565151"/>
            </a:solidFill>
            <a:prstDash val="solid"/>
          </a:ln>
        </p:spPr>
      </p:sp>
      <p:pic>
        <p:nvPicPr>
          <p:cNvPr id="2097165" name="Image 0" descr="preencoded.png"/>
          <p:cNvPicPr>
            <a:picLocks noChangeAspect="1"/>
          </p:cNvPicPr>
          <p:nvPr/>
        </p:nvPicPr>
        <p:blipFill>
          <a:blip xmlns:r="http://schemas.openxmlformats.org/officeDocument/2006/relationships" r:embed="rId1"/>
          <a:stretch>
            <a:fillRect/>
          </a:stretch>
        </p:blipFill>
        <p:spPr>
          <a:xfrm>
            <a:off x="0" y="0"/>
            <a:ext cx="14630400" cy="8229600"/>
          </a:xfrm>
          <a:prstGeom prst="rect"/>
        </p:spPr>
      </p:pic>
      <p:sp>
        <p:nvSpPr>
          <p:cNvPr id="1048678" name="Shape 2"/>
          <p:cNvSpPr/>
          <p:nvPr/>
        </p:nvSpPr>
        <p:spPr>
          <a:xfrm>
            <a:off x="0" y="0"/>
            <a:ext cx="14630400" cy="8229600"/>
          </a:xfrm>
          <a:prstGeom prst="rect"/>
          <a:solidFill>
            <a:srgbClr val="272525">
              <a:alpha val="80000"/>
            </a:srgbClr>
          </a:solidFill>
        </p:spPr>
      </p:sp>
      <p:sp>
        <p:nvSpPr>
          <p:cNvPr id="1048679" name="Text 3"/>
          <p:cNvSpPr/>
          <p:nvPr/>
        </p:nvSpPr>
        <p:spPr>
          <a:xfrm>
            <a:off x="989648" y="1973818"/>
            <a:ext cx="9534644" cy="824746"/>
          </a:xfrm>
          <a:prstGeom prst="rect"/>
          <a:noFill/>
        </p:spPr>
        <p:txBody>
          <a:bodyPr anchor="t" rtlCol="0" wrap="none"/>
          <a:p>
            <a:pPr indent="0" marL="0">
              <a:lnSpc>
                <a:spcPts val="6494"/>
              </a:lnSpc>
              <a:buNone/>
            </a:pPr>
            <a:r>
              <a:rPr b="1" dirty="0" sz="5195" kern="0" lang="en-US" spc="-156">
                <a:solidFill>
                  <a:srgbClr val="FFFFFF"/>
                </a:solidFill>
                <a:latin typeface="Inter" pitchFamily="34" charset="0"/>
                <a:ea typeface="Inter" pitchFamily="34" charset="-122"/>
                <a:cs typeface="Inter" pitchFamily="34" charset="-120"/>
              </a:rPr>
              <a:t>Conclusion and Key Takeaways</a:t>
            </a:r>
            <a:endParaRPr dirty="0" sz="5195" lang="en-US"/>
          </a:p>
        </p:txBody>
      </p:sp>
      <p:sp>
        <p:nvSpPr>
          <p:cNvPr id="1048680" name="Text 4"/>
          <p:cNvSpPr/>
          <p:nvPr/>
        </p:nvSpPr>
        <p:spPr>
          <a:xfrm>
            <a:off x="1411843" y="3194447"/>
            <a:ext cx="12228909" cy="950119"/>
          </a:xfrm>
          <a:prstGeom prst="rect"/>
          <a:noFill/>
        </p:spPr>
        <p:txBody>
          <a:bodyPr anchor="t" rtlCol="0" wrap="square"/>
          <a:p>
            <a:pPr algn="l" indent="-342900" marL="342900">
              <a:lnSpc>
                <a:spcPts val="3741"/>
              </a:lnSpc>
              <a:buSzPct val="100000"/>
              <a:buChar char="•"/>
            </a:pPr>
            <a:r>
              <a:rPr dirty="0" sz="2078" kern="0" lang="en-US" spc="-42">
                <a:solidFill>
                  <a:srgbClr val="E5E0DF"/>
                </a:solidFill>
                <a:latin typeface="Inter" pitchFamily="34" charset="0"/>
                <a:ea typeface="Inter" pitchFamily="34" charset="-122"/>
                <a:cs typeface="Inter" pitchFamily="34" charset="-120"/>
              </a:rPr>
              <a:t>Serverless image processing is a cost-effective solution that can handle any workload, no matter how big or small.</a:t>
            </a:r>
            <a:endParaRPr dirty="0" sz="2078" lang="en-US"/>
          </a:p>
        </p:txBody>
      </p:sp>
      <p:sp>
        <p:nvSpPr>
          <p:cNvPr id="1048681" name="Text 5"/>
          <p:cNvSpPr/>
          <p:nvPr/>
        </p:nvSpPr>
        <p:spPr>
          <a:xfrm>
            <a:off x="1411843" y="4250055"/>
            <a:ext cx="12228909" cy="950119"/>
          </a:xfrm>
          <a:prstGeom prst="rect"/>
          <a:noFill/>
        </p:spPr>
        <p:txBody>
          <a:bodyPr anchor="t" rtlCol="0" wrap="square"/>
          <a:p>
            <a:pPr algn="l" indent="-342900" marL="342900">
              <a:lnSpc>
                <a:spcPts val="3741"/>
              </a:lnSpc>
              <a:buSzPct val="100000"/>
              <a:buChar char="•"/>
            </a:pPr>
            <a:r>
              <a:rPr dirty="0" sz="2078" kern="0" lang="en-US" spc="-42">
                <a:solidFill>
                  <a:srgbClr val="E5E0DF"/>
                </a:solidFill>
                <a:latin typeface="Inter" pitchFamily="34" charset="0"/>
                <a:ea typeface="Inter" pitchFamily="34" charset="-122"/>
                <a:cs typeface="Inter" pitchFamily="34" charset="-120"/>
              </a:rPr>
              <a:t>It can improve user satisfaction and drive customer loyalty while reducing downtime and improving overall efficiency.</a:t>
            </a:r>
            <a:endParaRPr dirty="0" sz="2078" lang="en-US"/>
          </a:p>
        </p:txBody>
      </p:sp>
      <p:sp>
        <p:nvSpPr>
          <p:cNvPr id="1048682" name="Text 6"/>
          <p:cNvSpPr/>
          <p:nvPr/>
        </p:nvSpPr>
        <p:spPr>
          <a:xfrm>
            <a:off x="1411843" y="5305663"/>
            <a:ext cx="12228909" cy="950119"/>
          </a:xfrm>
          <a:prstGeom prst="rect"/>
          <a:noFill/>
        </p:spPr>
        <p:txBody>
          <a:bodyPr anchor="t" rtlCol="0" wrap="square"/>
          <a:p>
            <a:pPr algn="l" indent="-342900" marL="342900">
              <a:lnSpc>
                <a:spcPts val="3741"/>
              </a:lnSpc>
              <a:buSzPct val="100000"/>
              <a:buChar char="•"/>
            </a:pPr>
            <a:r>
              <a:rPr dirty="0" sz="2078" kern="0" lang="en-US" spc="-42">
                <a:solidFill>
                  <a:srgbClr val="E5E0DF"/>
                </a:solidFill>
                <a:latin typeface="Inter" pitchFamily="34" charset="0"/>
                <a:ea typeface="Inter" pitchFamily="34" charset="-122"/>
                <a:cs typeface="Inter" pitchFamily="34" charset="-120"/>
              </a:rPr>
              <a:t>With image processing, businesses can create more engaging content and increase productivity, keeping pace with today's digital age.</a:t>
            </a:r>
            <a:endParaRPr dirty="0" sz="2078" lang="en-US"/>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p14:dur="1400">
        <p14:ripple/>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Theme">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Microsoft Office PowerPoint</Application>
  <ScaleCrop>0</ScaleCrop>
  <Company>PptxGenJS</Company>
  <LinksUpToDate>0</LinksUpToDate>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PptxGenJS Presentation</dc:title>
  <dc:creator>PptxGenJS</dc:creator>
  <cp:lastModifiedBy>Prateek Sharma</cp:lastModifiedBy>
  <dcterms:created xsi:type="dcterms:W3CDTF">2023-08-12T01:55:33Z</dcterms:created>
  <dcterms:modified xsi:type="dcterms:W3CDTF">2024-06-19T17:36:48Z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d7105d5483fb47389cfcd406b05c3445</vt:lpwstr>
  </property>
</Properties>
</file>